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Bold" panose="020B0604020202020204" charset="0"/>
      <p:regular r:id="rId20"/>
    </p:embeddedFont>
    <p:embeddedFont>
      <p:font typeface="TT Rounds Condensed" panose="020B0604020202020204" charset="0"/>
      <p:regular r:id="rId21"/>
    </p:embeddedFont>
    <p:embeddedFont>
      <p:font typeface="Calibri" panose="020F0502020204030204" pitchFamily="34" charset="0"/>
      <p:regular r:id="rId22"/>
      <p:bold r:id="rId23"/>
      <p:italic r:id="rId24"/>
      <p:boldItalic r:id="rId25"/>
    </p:embeddedFont>
    <p:embeddedFont>
      <p:font typeface="Arimo"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null</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30.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12.svg"/><Relationship Id="rId12"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11" Type="http://schemas.openxmlformats.org/officeDocument/2006/relationships/image" Target="../media/image16.sv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pic>
        <p:nvPicPr>
          <p:cNvPr id="4" name="Picture 4"/>
          <p:cNvPicPr>
            <a:picLocks noChangeAspect="1"/>
          </p:cNvPicPr>
          <p:nvPr/>
        </p:nvPicPr>
        <p:blipFill>
          <a:blip r:embed="rId3"/>
          <a:srcRect b="217"/>
          <a:stretch>
            <a:fillRect/>
          </a:stretch>
        </p:blipFill>
        <p:spPr>
          <a:xfrm>
            <a:off x="470361" y="285114"/>
            <a:ext cx="8106156" cy="8229600"/>
          </a:xfrm>
          <a:prstGeom prst="rect">
            <a:avLst/>
          </a:prstGeom>
        </p:spPr>
      </p:pic>
      <p:sp>
        <p:nvSpPr>
          <p:cNvPr id="5" name="TextBox 5"/>
          <p:cNvSpPr txBox="1"/>
          <p:nvPr/>
        </p:nvSpPr>
        <p:spPr>
          <a:xfrm>
            <a:off x="9943782" y="1542414"/>
            <a:ext cx="6687186" cy="2857500"/>
          </a:xfrm>
          <a:prstGeom prst="rect">
            <a:avLst/>
          </a:prstGeom>
        </p:spPr>
        <p:txBody>
          <a:bodyPr lIns="0" tIns="0" rIns="0" bIns="0" rtlCol="0" anchor="t">
            <a:spAutoFit/>
          </a:bodyPr>
          <a:lstStyle/>
          <a:p>
            <a:pPr algn="l">
              <a:lnSpc>
                <a:spcPts val="7414"/>
              </a:lnSpc>
            </a:pPr>
            <a:r>
              <a:rPr lang="en-US" sz="6178">
                <a:solidFill>
                  <a:srgbClr val="E0D6DE"/>
                </a:solidFill>
                <a:latin typeface="Arimo"/>
                <a:ea typeface="Arimo"/>
                <a:cs typeface="Arimo"/>
                <a:sym typeface="Arimo"/>
              </a:rPr>
              <a:t>Dự án điều khiển đèn bằng cử chỉ tay</a:t>
            </a:r>
          </a:p>
        </p:txBody>
      </p:sp>
      <p:sp>
        <p:nvSpPr>
          <p:cNvPr id="6" name="TextBox 6"/>
          <p:cNvSpPr txBox="1"/>
          <p:nvPr/>
        </p:nvSpPr>
        <p:spPr>
          <a:xfrm>
            <a:off x="9943782" y="4831487"/>
            <a:ext cx="6687186" cy="1465517"/>
          </a:xfrm>
          <a:prstGeom prst="rect">
            <a:avLst/>
          </a:prstGeom>
        </p:spPr>
        <p:txBody>
          <a:bodyPr lIns="0" tIns="0" rIns="0" bIns="0" rtlCol="0" anchor="t">
            <a:spAutoFit/>
          </a:bodyPr>
          <a:lstStyle/>
          <a:p>
            <a:pPr algn="l">
              <a:lnSpc>
                <a:spcPts val="3748"/>
              </a:lnSpc>
            </a:pPr>
            <a:r>
              <a:rPr lang="en-US" sz="2676" spc="523">
                <a:solidFill>
                  <a:srgbClr val="E0D6DE"/>
                </a:solidFill>
                <a:latin typeface="Arimo"/>
                <a:ea typeface="Arimo"/>
                <a:cs typeface="Arimo"/>
                <a:sym typeface="Arimo"/>
              </a:rPr>
              <a:t>Tên đội: nghiabinh2003</a:t>
            </a:r>
          </a:p>
          <a:p>
            <a:pPr algn="l">
              <a:lnSpc>
                <a:spcPts val="3748"/>
              </a:lnSpc>
            </a:pPr>
            <a:r>
              <a:rPr lang="en-US" sz="2676" spc="523">
                <a:solidFill>
                  <a:srgbClr val="E0D6DE"/>
                </a:solidFill>
                <a:latin typeface="Arimo"/>
                <a:ea typeface="Arimo"/>
                <a:cs typeface="Arimo"/>
                <a:sym typeface="Arimo"/>
              </a:rPr>
              <a:t>Nguyễn Văn Nghĩa 2100009594</a:t>
            </a:r>
          </a:p>
          <a:p>
            <a:pPr algn="l">
              <a:lnSpc>
                <a:spcPts val="3748"/>
              </a:lnSpc>
            </a:pPr>
            <a:r>
              <a:rPr lang="en-US" sz="2676" spc="523">
                <a:solidFill>
                  <a:srgbClr val="E0D6DE"/>
                </a:solidFill>
                <a:latin typeface="Arimo"/>
                <a:ea typeface="Arimo"/>
                <a:cs typeface="Arimo"/>
                <a:sym typeface="Arimo"/>
              </a:rPr>
              <a:t>Huỳnh Quy Bình 2100009844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1524594" y="-4572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grpSp>
        <p:nvGrpSpPr>
          <p:cNvPr id="6" name="Group 6"/>
          <p:cNvGrpSpPr/>
          <p:nvPr/>
        </p:nvGrpSpPr>
        <p:grpSpPr>
          <a:xfrm rot="5400000">
            <a:off x="9695268" y="2592888"/>
            <a:ext cx="10241280" cy="5055503"/>
            <a:chOff x="0" y="0"/>
            <a:chExt cx="13655040" cy="6740671"/>
          </a:xfrm>
        </p:grpSpPr>
        <p:sp>
          <p:nvSpPr>
            <p:cNvPr id="7" name="Freeform 7" descr="D:\cuocthiTTNT\iot opencv d.jpg.png"/>
            <p:cNvSpPr/>
            <p:nvPr/>
          </p:nvSpPr>
          <p:spPr>
            <a:xfrm>
              <a:off x="0" y="0"/>
              <a:ext cx="13655039" cy="6740652"/>
            </a:xfrm>
            <a:custGeom>
              <a:avLst/>
              <a:gdLst/>
              <a:ahLst/>
              <a:cxnLst/>
              <a:rect l="l" t="t" r="r" b="b"/>
              <a:pathLst>
                <a:path w="13655039" h="6740652">
                  <a:moveTo>
                    <a:pt x="0" y="0"/>
                  </a:moveTo>
                  <a:lnTo>
                    <a:pt x="13655039" y="0"/>
                  </a:lnTo>
                  <a:lnTo>
                    <a:pt x="13655039" y="6740652"/>
                  </a:lnTo>
                  <a:lnTo>
                    <a:pt x="0" y="6740652"/>
                  </a:lnTo>
                  <a:lnTo>
                    <a:pt x="0" y="0"/>
                  </a:lnTo>
                  <a:close/>
                </a:path>
              </a:pathLst>
            </a:custGeom>
            <a:blipFill>
              <a:blip r:embed="rId4"/>
              <a:stretch>
                <a:fillRect t="-2012" b="-2013"/>
              </a:stretch>
            </a:blipFill>
          </p:spPr>
        </p:sp>
      </p:grpSp>
      <p:sp>
        <p:nvSpPr>
          <p:cNvPr id="8" name="TextBox 8"/>
          <p:cNvSpPr txBox="1"/>
          <p:nvPr/>
        </p:nvSpPr>
        <p:spPr>
          <a:xfrm>
            <a:off x="812307" y="452380"/>
            <a:ext cx="10192524" cy="1869541"/>
          </a:xfrm>
          <a:prstGeom prst="rect">
            <a:avLst/>
          </a:prstGeom>
        </p:spPr>
        <p:txBody>
          <a:bodyPr lIns="0" tIns="0" rIns="0" bIns="0" rtlCol="0" anchor="t">
            <a:spAutoFit/>
          </a:bodyPr>
          <a:lstStyle/>
          <a:p>
            <a:pPr algn="l">
              <a:lnSpc>
                <a:spcPts val="7412"/>
              </a:lnSpc>
            </a:pPr>
            <a:r>
              <a:rPr lang="en-US" sz="5931" spc="54">
                <a:solidFill>
                  <a:srgbClr val="B380FF"/>
                </a:solidFill>
                <a:latin typeface="TT Rounds Condensed"/>
                <a:ea typeface="TT Rounds Condensed"/>
                <a:cs typeface="TT Rounds Condensed"/>
                <a:sym typeface="TT Rounds Condensed"/>
              </a:rPr>
              <a:t>Nguyên lý hoạt động của </a:t>
            </a:r>
          </a:p>
          <a:p>
            <a:pPr algn="l">
              <a:lnSpc>
                <a:spcPts val="7412"/>
              </a:lnSpc>
            </a:pPr>
            <a:r>
              <a:rPr lang="en-US" sz="5931" spc="54">
                <a:solidFill>
                  <a:srgbClr val="B380FF"/>
                </a:solidFill>
                <a:latin typeface="TT Rounds Condensed"/>
                <a:ea typeface="TT Rounds Condensed"/>
                <a:cs typeface="TT Rounds Condensed"/>
                <a:sym typeface="TT Rounds Condensed"/>
              </a:rPr>
              <a:t>Arduino</a:t>
            </a:r>
          </a:p>
          <a:p>
            <a:pPr algn="l">
              <a:lnSpc>
                <a:spcPts val="7412"/>
              </a:lnSpc>
            </a:pPr>
            <a:endParaRPr lang="en-US" sz="5931" spc="54">
              <a:solidFill>
                <a:srgbClr val="B380FF"/>
              </a:solidFill>
              <a:latin typeface="TT Rounds Condensed"/>
              <a:ea typeface="TT Rounds Condensed"/>
              <a:cs typeface="TT Rounds Condensed"/>
              <a:sym typeface="TT Rounds Condensed"/>
            </a:endParaRPr>
          </a:p>
          <a:p>
            <a:pPr algn="l">
              <a:lnSpc>
                <a:spcPts val="7412"/>
              </a:lnSpc>
            </a:pPr>
            <a:endParaRPr lang="en-US" sz="5931" spc="54">
              <a:solidFill>
                <a:srgbClr val="B380FF"/>
              </a:solidFill>
              <a:latin typeface="TT Rounds Condensed"/>
              <a:ea typeface="TT Rounds Condensed"/>
              <a:cs typeface="TT Rounds Condensed"/>
              <a:sym typeface="TT Rounds Condensed"/>
            </a:endParaRPr>
          </a:p>
        </p:txBody>
      </p:sp>
      <p:sp>
        <p:nvSpPr>
          <p:cNvPr id="9" name="TextBox 9"/>
          <p:cNvSpPr txBox="1"/>
          <p:nvPr/>
        </p:nvSpPr>
        <p:spPr>
          <a:xfrm>
            <a:off x="2702737" y="2831154"/>
            <a:ext cx="5607619"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Arduino và Module Relay</a:t>
            </a:r>
          </a:p>
        </p:txBody>
      </p:sp>
      <p:sp>
        <p:nvSpPr>
          <p:cNvPr id="10" name="TextBox 10"/>
          <p:cNvSpPr txBox="1"/>
          <p:nvPr/>
        </p:nvSpPr>
        <p:spPr>
          <a:xfrm>
            <a:off x="2702737" y="3595865"/>
            <a:ext cx="8084119" cy="1926853"/>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Hệ thống sử dụng Arduino UNO để điều khiển các Module Relay.</a:t>
            </a:r>
          </a:p>
          <a:p>
            <a:pPr algn="just">
              <a:lnSpc>
                <a:spcPts val="3832"/>
              </a:lnSpc>
            </a:pPr>
            <a:r>
              <a:rPr lang="en-US" sz="2400" spc="22">
                <a:solidFill>
                  <a:srgbClr val="E0D6DE"/>
                </a:solidFill>
                <a:latin typeface="TT Rounds Condensed"/>
                <a:ea typeface="TT Rounds Condensed"/>
                <a:cs typeface="TT Rounds Condensed"/>
                <a:sym typeface="TT Rounds Condensed"/>
              </a:rPr>
              <a:t>Module Relay kết nối với bóng đèn, cho phép Arduino bật tắt đèn thông qua các tín hiệu kỹ thuật số.</a:t>
            </a:r>
          </a:p>
        </p:txBody>
      </p:sp>
      <p:sp>
        <p:nvSpPr>
          <p:cNvPr id="11" name="TextBox 11"/>
          <p:cNvSpPr txBox="1"/>
          <p:nvPr/>
        </p:nvSpPr>
        <p:spPr>
          <a:xfrm>
            <a:off x="2702737" y="6166365"/>
            <a:ext cx="2273869"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Kết nối điện</a:t>
            </a:r>
          </a:p>
        </p:txBody>
      </p:sp>
      <p:sp>
        <p:nvSpPr>
          <p:cNvPr id="12" name="TextBox 12"/>
          <p:cNvSpPr txBox="1"/>
          <p:nvPr/>
        </p:nvSpPr>
        <p:spPr>
          <a:xfrm>
            <a:off x="2702737" y="6915994"/>
            <a:ext cx="8084119" cy="1441078"/>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Các bóng đèn sẽ được kết nối vào Module Relay.</a:t>
            </a:r>
          </a:p>
          <a:p>
            <a:pPr algn="just">
              <a:lnSpc>
                <a:spcPts val="3832"/>
              </a:lnSpc>
            </a:pPr>
            <a:r>
              <a:rPr lang="en-US" sz="2400" spc="22">
                <a:solidFill>
                  <a:srgbClr val="E0D6DE"/>
                </a:solidFill>
                <a:latin typeface="TT Rounds Condensed"/>
                <a:ea typeface="TT Rounds Condensed"/>
                <a:cs typeface="TT Rounds Condensed"/>
                <a:sym typeface="TT Rounds Condensed"/>
              </a:rPr>
              <a:t>Module Relay sẽ được kết nối với nguồn điện AC, có khả </a:t>
            </a:r>
          </a:p>
          <a:p>
            <a:pPr algn="just">
              <a:lnSpc>
                <a:spcPts val="3832"/>
              </a:lnSpc>
            </a:pPr>
            <a:r>
              <a:rPr lang="en-US" sz="2400" spc="22">
                <a:solidFill>
                  <a:srgbClr val="E0D6DE"/>
                </a:solidFill>
                <a:latin typeface="TT Rounds Condensed"/>
                <a:ea typeface="TT Rounds Condensed"/>
                <a:cs typeface="TT Rounds Condensed"/>
                <a:sym typeface="TT Rounds Condensed"/>
              </a:rPr>
              <a:t>năng bật tắt dòng điện đến các bóng đèn.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1524594" y="-4572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grpSp>
        <p:nvGrpSpPr>
          <p:cNvPr id="6" name="Group 6"/>
          <p:cNvGrpSpPr/>
          <p:nvPr/>
        </p:nvGrpSpPr>
        <p:grpSpPr>
          <a:xfrm rot="5400000">
            <a:off x="9877718" y="2569240"/>
            <a:ext cx="10241280" cy="5102800"/>
            <a:chOff x="0" y="0"/>
            <a:chExt cx="13655040" cy="6803733"/>
          </a:xfrm>
        </p:grpSpPr>
        <p:sp>
          <p:nvSpPr>
            <p:cNvPr id="7" name="Freeform 7" descr="D:\cuocthiTTNT\iot opencv d.jpg.png"/>
            <p:cNvSpPr/>
            <p:nvPr/>
          </p:nvSpPr>
          <p:spPr>
            <a:xfrm>
              <a:off x="0" y="0"/>
              <a:ext cx="13655039" cy="6803771"/>
            </a:xfrm>
            <a:custGeom>
              <a:avLst/>
              <a:gdLst/>
              <a:ahLst/>
              <a:cxnLst/>
              <a:rect l="l" t="t" r="r" b="b"/>
              <a:pathLst>
                <a:path w="13655039" h="6803771">
                  <a:moveTo>
                    <a:pt x="0" y="0"/>
                  </a:moveTo>
                  <a:lnTo>
                    <a:pt x="13655039" y="0"/>
                  </a:lnTo>
                  <a:lnTo>
                    <a:pt x="13655039" y="6803771"/>
                  </a:lnTo>
                  <a:lnTo>
                    <a:pt x="0" y="6803771"/>
                  </a:lnTo>
                  <a:lnTo>
                    <a:pt x="0" y="0"/>
                  </a:lnTo>
                  <a:close/>
                </a:path>
              </a:pathLst>
            </a:custGeom>
            <a:blipFill>
              <a:blip r:embed="rId4"/>
              <a:stretch>
                <a:fillRect t="-1530" b="-1530"/>
              </a:stretch>
            </a:blipFill>
          </p:spPr>
        </p:sp>
      </p:grpSp>
      <p:sp>
        <p:nvSpPr>
          <p:cNvPr id="8" name="TextBox 8"/>
          <p:cNvSpPr txBox="1"/>
          <p:nvPr/>
        </p:nvSpPr>
        <p:spPr>
          <a:xfrm>
            <a:off x="812307" y="452380"/>
            <a:ext cx="10192524" cy="1869541"/>
          </a:xfrm>
          <a:prstGeom prst="rect">
            <a:avLst/>
          </a:prstGeom>
        </p:spPr>
        <p:txBody>
          <a:bodyPr lIns="0" tIns="0" rIns="0" bIns="0" rtlCol="0" anchor="t">
            <a:spAutoFit/>
          </a:bodyPr>
          <a:lstStyle/>
          <a:p>
            <a:pPr algn="l">
              <a:lnSpc>
                <a:spcPts val="7412"/>
              </a:lnSpc>
            </a:pPr>
            <a:r>
              <a:rPr lang="en-US" sz="5931" spc="54">
                <a:solidFill>
                  <a:srgbClr val="B380FF"/>
                </a:solidFill>
                <a:latin typeface="TT Rounds Condensed"/>
                <a:ea typeface="TT Rounds Condensed"/>
                <a:cs typeface="TT Rounds Condensed"/>
                <a:sym typeface="TT Rounds Condensed"/>
              </a:rPr>
              <a:t>Nguyên lý hoạt động của </a:t>
            </a:r>
          </a:p>
          <a:p>
            <a:pPr algn="l">
              <a:lnSpc>
                <a:spcPts val="7412"/>
              </a:lnSpc>
            </a:pPr>
            <a:r>
              <a:rPr lang="en-US" sz="5931" spc="54">
                <a:solidFill>
                  <a:srgbClr val="B380FF"/>
                </a:solidFill>
                <a:latin typeface="TT Rounds Condensed"/>
                <a:ea typeface="TT Rounds Condensed"/>
                <a:cs typeface="TT Rounds Condensed"/>
                <a:sym typeface="TT Rounds Condensed"/>
              </a:rPr>
              <a:t>Arduino</a:t>
            </a:r>
          </a:p>
          <a:p>
            <a:pPr algn="l">
              <a:lnSpc>
                <a:spcPts val="7412"/>
              </a:lnSpc>
            </a:pPr>
            <a:endParaRPr lang="en-US" sz="5931" spc="54">
              <a:solidFill>
                <a:srgbClr val="B380FF"/>
              </a:solidFill>
              <a:latin typeface="TT Rounds Condensed"/>
              <a:ea typeface="TT Rounds Condensed"/>
              <a:cs typeface="TT Rounds Condensed"/>
              <a:sym typeface="TT Rounds Condensed"/>
            </a:endParaRPr>
          </a:p>
          <a:p>
            <a:pPr algn="l">
              <a:lnSpc>
                <a:spcPts val="7412"/>
              </a:lnSpc>
            </a:pPr>
            <a:endParaRPr lang="en-US" sz="5931" spc="54">
              <a:solidFill>
                <a:srgbClr val="B380FF"/>
              </a:solidFill>
              <a:latin typeface="TT Rounds Condensed"/>
              <a:ea typeface="TT Rounds Condensed"/>
              <a:cs typeface="TT Rounds Condensed"/>
              <a:sym typeface="TT Rounds Condensed"/>
            </a:endParaRPr>
          </a:p>
        </p:txBody>
      </p:sp>
      <p:sp>
        <p:nvSpPr>
          <p:cNvPr id="9" name="TextBox 9"/>
          <p:cNvSpPr txBox="1"/>
          <p:nvPr/>
        </p:nvSpPr>
        <p:spPr>
          <a:xfrm>
            <a:off x="2655440" y="2544511"/>
            <a:ext cx="5607619"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Tín hiệu điều khiển từ Arduino</a:t>
            </a:r>
          </a:p>
        </p:txBody>
      </p:sp>
      <p:sp>
        <p:nvSpPr>
          <p:cNvPr id="10" name="TextBox 10"/>
          <p:cNvSpPr txBox="1"/>
          <p:nvPr/>
        </p:nvSpPr>
        <p:spPr>
          <a:xfrm>
            <a:off x="2655440" y="3105270"/>
            <a:ext cx="8084119" cy="2898403"/>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Các chân kỹ thuật số của Arduino (D4, D5, D6, D7) được kết nối với các chân điều khiển của Module Relay.</a:t>
            </a:r>
          </a:p>
          <a:p>
            <a:pPr algn="just">
              <a:lnSpc>
                <a:spcPts val="3832"/>
              </a:lnSpc>
            </a:pPr>
            <a:r>
              <a:rPr lang="en-US" sz="2400" spc="22">
                <a:solidFill>
                  <a:srgbClr val="E0D6DE"/>
                </a:solidFill>
                <a:latin typeface="TT Rounds Condensed"/>
                <a:ea typeface="TT Rounds Condensed"/>
                <a:cs typeface="TT Rounds Condensed"/>
                <a:sym typeface="TT Rounds Condensed"/>
              </a:rPr>
              <a:t>Khi Arduino gửi tín hiệu «HIGHT» đến chân điều khiển của Relay, Relay sẽ bật cho dòng điện chạy qua bóng đèn.</a:t>
            </a:r>
          </a:p>
          <a:p>
            <a:pPr algn="just">
              <a:lnSpc>
                <a:spcPts val="3832"/>
              </a:lnSpc>
            </a:pPr>
            <a:r>
              <a:rPr lang="en-US" sz="2400" spc="22">
                <a:solidFill>
                  <a:srgbClr val="E0D6DE"/>
                </a:solidFill>
                <a:latin typeface="TT Rounds Condensed"/>
                <a:ea typeface="TT Rounds Condensed"/>
                <a:cs typeface="TT Rounds Condensed"/>
                <a:sym typeface="TT Rounds Condensed"/>
              </a:rPr>
              <a:t>Khi Arduino gửi tín hiệu «LOW» đến chân điều khiển của Relay, Relay sẽ tắt không cho dòng điện chạy qua bóng đèn.</a:t>
            </a:r>
          </a:p>
        </p:txBody>
      </p:sp>
      <p:sp>
        <p:nvSpPr>
          <p:cNvPr id="11" name="TextBox 11"/>
          <p:cNvSpPr txBox="1"/>
          <p:nvPr/>
        </p:nvSpPr>
        <p:spPr>
          <a:xfrm>
            <a:off x="2709414" y="6611941"/>
            <a:ext cx="3199155"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Lập trình Arduino</a:t>
            </a:r>
          </a:p>
        </p:txBody>
      </p:sp>
      <p:sp>
        <p:nvSpPr>
          <p:cNvPr id="12" name="TextBox 12"/>
          <p:cNvSpPr txBox="1"/>
          <p:nvPr/>
        </p:nvSpPr>
        <p:spPr>
          <a:xfrm>
            <a:off x="2655440" y="7086495"/>
            <a:ext cx="8084119" cy="1926853"/>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Arduino được lập trình để nhận diện cử chỉ tay thông qua </a:t>
            </a:r>
          </a:p>
          <a:p>
            <a:pPr algn="just">
              <a:lnSpc>
                <a:spcPts val="3832"/>
              </a:lnSpc>
            </a:pPr>
            <a:r>
              <a:rPr lang="en-US" sz="2400">
                <a:solidFill>
                  <a:srgbClr val="E0D6DE"/>
                </a:solidFill>
                <a:latin typeface="Arimo"/>
                <a:ea typeface="Arimo"/>
                <a:cs typeface="Arimo"/>
                <a:sym typeface="Arimo"/>
              </a:rPr>
              <a:t>Camera và MediaPipe.</a:t>
            </a:r>
          </a:p>
          <a:p>
            <a:pPr algn="just">
              <a:lnSpc>
                <a:spcPts val="3832"/>
              </a:lnSpc>
            </a:pPr>
            <a:r>
              <a:rPr lang="en-US" sz="2400" spc="22">
                <a:solidFill>
                  <a:srgbClr val="E0D6DE"/>
                </a:solidFill>
                <a:latin typeface="TT Rounds Condensed"/>
                <a:ea typeface="TT Rounds Condensed"/>
                <a:cs typeface="TT Rounds Condensed"/>
                <a:sym typeface="TT Rounds Condensed"/>
              </a:rPr>
              <a:t>Dựa vào vị trí chuyển động của tay, Arduino sẽ truyền tín </a:t>
            </a:r>
          </a:p>
          <a:p>
            <a:pPr algn="just">
              <a:lnSpc>
                <a:spcPts val="3832"/>
              </a:lnSpc>
            </a:pPr>
            <a:r>
              <a:rPr lang="en-US" sz="2400" spc="22">
                <a:solidFill>
                  <a:srgbClr val="E0D6DE"/>
                </a:solidFill>
                <a:latin typeface="TT Rounds Condensed"/>
                <a:ea typeface="TT Rounds Condensed"/>
                <a:cs typeface="TT Rounds Condensed"/>
                <a:sym typeface="TT Rounds Condensed"/>
              </a:rPr>
              <a:t>hiệu điều khiển đến các Relay để bật tắt bóng đèn.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1524594" y="-4572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grpSp>
        <p:nvGrpSpPr>
          <p:cNvPr id="6" name="Group 6"/>
          <p:cNvGrpSpPr/>
          <p:nvPr/>
        </p:nvGrpSpPr>
        <p:grpSpPr>
          <a:xfrm rot="5400000">
            <a:off x="9969084" y="2586825"/>
            <a:ext cx="10264140" cy="5090489"/>
            <a:chOff x="0" y="0"/>
            <a:chExt cx="13685520" cy="6787319"/>
          </a:xfrm>
        </p:grpSpPr>
        <p:sp>
          <p:nvSpPr>
            <p:cNvPr id="7" name="Freeform 7" descr="D:\cuocthiTTNT\iot opencv d.jpg.png"/>
            <p:cNvSpPr/>
            <p:nvPr/>
          </p:nvSpPr>
          <p:spPr>
            <a:xfrm>
              <a:off x="0" y="0"/>
              <a:ext cx="13685520" cy="6787261"/>
            </a:xfrm>
            <a:custGeom>
              <a:avLst/>
              <a:gdLst/>
              <a:ahLst/>
              <a:cxnLst/>
              <a:rect l="l" t="t" r="r" b="b"/>
              <a:pathLst>
                <a:path w="13685520" h="6787261">
                  <a:moveTo>
                    <a:pt x="0" y="0"/>
                  </a:moveTo>
                  <a:lnTo>
                    <a:pt x="13685520" y="0"/>
                  </a:lnTo>
                  <a:lnTo>
                    <a:pt x="13685520" y="6787261"/>
                  </a:lnTo>
                  <a:lnTo>
                    <a:pt x="0" y="6787261"/>
                  </a:lnTo>
                  <a:lnTo>
                    <a:pt x="0" y="0"/>
                  </a:lnTo>
                  <a:close/>
                </a:path>
              </a:pathLst>
            </a:custGeom>
            <a:blipFill>
              <a:blip r:embed="rId4"/>
              <a:stretch>
                <a:fillRect t="-1770" b="-1771"/>
              </a:stretch>
            </a:blipFill>
          </p:spPr>
        </p:sp>
      </p:grpSp>
      <p:sp>
        <p:nvSpPr>
          <p:cNvPr id="8" name="TextBox 8"/>
          <p:cNvSpPr txBox="1"/>
          <p:nvPr/>
        </p:nvSpPr>
        <p:spPr>
          <a:xfrm>
            <a:off x="812307" y="452380"/>
            <a:ext cx="10192524" cy="1869541"/>
          </a:xfrm>
          <a:prstGeom prst="rect">
            <a:avLst/>
          </a:prstGeom>
        </p:spPr>
        <p:txBody>
          <a:bodyPr lIns="0" tIns="0" rIns="0" bIns="0" rtlCol="0" anchor="t">
            <a:spAutoFit/>
          </a:bodyPr>
          <a:lstStyle/>
          <a:p>
            <a:pPr algn="l">
              <a:lnSpc>
                <a:spcPts val="7412"/>
              </a:lnSpc>
            </a:pPr>
            <a:r>
              <a:rPr lang="en-US" sz="5931" spc="54">
                <a:solidFill>
                  <a:srgbClr val="B380FF"/>
                </a:solidFill>
                <a:latin typeface="TT Rounds Condensed"/>
                <a:ea typeface="TT Rounds Condensed"/>
                <a:cs typeface="TT Rounds Condensed"/>
                <a:sym typeface="TT Rounds Condensed"/>
              </a:rPr>
              <a:t>Nguyên lý hoạt động của </a:t>
            </a:r>
          </a:p>
          <a:p>
            <a:pPr algn="l">
              <a:lnSpc>
                <a:spcPts val="7412"/>
              </a:lnSpc>
            </a:pPr>
            <a:r>
              <a:rPr lang="en-US" sz="5931" spc="54">
                <a:solidFill>
                  <a:srgbClr val="B380FF"/>
                </a:solidFill>
                <a:latin typeface="TT Rounds Condensed"/>
                <a:ea typeface="TT Rounds Condensed"/>
                <a:cs typeface="TT Rounds Condensed"/>
                <a:sym typeface="TT Rounds Condensed"/>
              </a:rPr>
              <a:t>Arduino</a:t>
            </a:r>
          </a:p>
          <a:p>
            <a:pPr algn="l">
              <a:lnSpc>
                <a:spcPts val="7412"/>
              </a:lnSpc>
            </a:pPr>
            <a:endParaRPr lang="en-US" sz="5931" spc="54">
              <a:solidFill>
                <a:srgbClr val="B380FF"/>
              </a:solidFill>
              <a:latin typeface="TT Rounds Condensed"/>
              <a:ea typeface="TT Rounds Condensed"/>
              <a:cs typeface="TT Rounds Condensed"/>
              <a:sym typeface="TT Rounds Condensed"/>
            </a:endParaRPr>
          </a:p>
        </p:txBody>
      </p:sp>
      <p:sp>
        <p:nvSpPr>
          <p:cNvPr id="9" name="TextBox 9"/>
          <p:cNvSpPr txBox="1"/>
          <p:nvPr/>
        </p:nvSpPr>
        <p:spPr>
          <a:xfrm>
            <a:off x="2642859" y="2645925"/>
            <a:ext cx="5607619"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Hệ thống nhận diện cử chỉ tay</a:t>
            </a:r>
          </a:p>
        </p:txBody>
      </p:sp>
      <p:sp>
        <p:nvSpPr>
          <p:cNvPr id="10" name="TextBox 10"/>
          <p:cNvSpPr txBox="1"/>
          <p:nvPr/>
        </p:nvSpPr>
        <p:spPr>
          <a:xfrm>
            <a:off x="2642859" y="3225408"/>
            <a:ext cx="8084119" cy="2898403"/>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Sử dụng Camera quay hình ảnh tay và phát hiện cử chỉ tay.</a:t>
            </a:r>
          </a:p>
          <a:p>
            <a:pPr algn="just">
              <a:lnSpc>
                <a:spcPts val="3832"/>
              </a:lnSpc>
            </a:pPr>
            <a:r>
              <a:rPr lang="en-US" sz="2400" spc="22">
                <a:solidFill>
                  <a:srgbClr val="E0D6DE"/>
                </a:solidFill>
                <a:latin typeface="TT Rounds Condensed"/>
                <a:ea typeface="TT Rounds Condensed"/>
                <a:cs typeface="TT Rounds Condensed"/>
                <a:sym typeface="TT Rounds Condensed"/>
              </a:rPr>
              <a:t>Thư viện MediaPipe được sử dụng để nhận diện vị trí và đặc điểm của tay.</a:t>
            </a:r>
          </a:p>
          <a:p>
            <a:pPr algn="just">
              <a:lnSpc>
                <a:spcPts val="3832"/>
              </a:lnSpc>
            </a:pPr>
            <a:r>
              <a:rPr lang="en-US" sz="2400" spc="22">
                <a:solidFill>
                  <a:srgbClr val="E0D6DE"/>
                </a:solidFill>
                <a:latin typeface="TT Rounds Condensed"/>
                <a:ea typeface="TT Rounds Condensed"/>
                <a:cs typeface="TT Rounds Condensed"/>
                <a:sym typeface="TT Rounds Condensed"/>
              </a:rPr>
              <a:t>Các cử chỉ tay sẽ được phân tích để xác định hành động bật hay tắt đèn tương ứng.</a:t>
            </a:r>
          </a:p>
          <a:p>
            <a:pPr algn="just">
              <a:lnSpc>
                <a:spcPts val="3832"/>
              </a:lnSpc>
            </a:pPr>
            <a:endParaRPr lang="en-US" sz="2400" spc="22">
              <a:solidFill>
                <a:srgbClr val="E0D6DE"/>
              </a:solidFill>
              <a:latin typeface="TT Rounds Condensed"/>
              <a:ea typeface="TT Rounds Condensed"/>
              <a:cs typeface="TT Rounds Condensed"/>
              <a:sym typeface="TT Rounds Condensed"/>
            </a:endParaRPr>
          </a:p>
        </p:txBody>
      </p:sp>
      <p:sp>
        <p:nvSpPr>
          <p:cNvPr id="11" name="TextBox 11"/>
          <p:cNvSpPr txBox="1"/>
          <p:nvPr/>
        </p:nvSpPr>
        <p:spPr>
          <a:xfrm>
            <a:off x="2642859" y="6190598"/>
            <a:ext cx="3580156"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Hệ thống vận hành</a:t>
            </a:r>
          </a:p>
        </p:txBody>
      </p:sp>
      <p:sp>
        <p:nvSpPr>
          <p:cNvPr id="12" name="TextBox 12"/>
          <p:cNvSpPr txBox="1"/>
          <p:nvPr/>
        </p:nvSpPr>
        <p:spPr>
          <a:xfrm>
            <a:off x="2642859" y="6684201"/>
            <a:ext cx="8084119" cy="1926853"/>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Khi người dùng thực hiện cử chỉ tay trước Camera hệ thống sẽ nhận diện cử chỉ tay và gửi tín hiệu đến Arduino.</a:t>
            </a:r>
          </a:p>
          <a:p>
            <a:pPr algn="just">
              <a:lnSpc>
                <a:spcPts val="3832"/>
              </a:lnSpc>
            </a:pPr>
            <a:r>
              <a:rPr lang="en-US" sz="2400" spc="22">
                <a:solidFill>
                  <a:srgbClr val="E0D6DE"/>
                </a:solidFill>
                <a:latin typeface="TT Rounds Condensed"/>
                <a:ea typeface="TT Rounds Condensed"/>
                <a:cs typeface="TT Rounds Condensed"/>
                <a:sym typeface="TT Rounds Condensed"/>
              </a:rPr>
              <a:t>Arduino sẽ điều khiển relay để bật hay tắt bóng đèn dựa trên </a:t>
            </a:r>
          </a:p>
          <a:p>
            <a:pPr algn="just">
              <a:lnSpc>
                <a:spcPts val="3832"/>
              </a:lnSpc>
            </a:pPr>
            <a:r>
              <a:rPr lang="en-US" sz="2400" spc="22">
                <a:solidFill>
                  <a:srgbClr val="E0D6DE"/>
                </a:solidFill>
                <a:latin typeface="TT Rounds Condensed"/>
                <a:ea typeface="TT Rounds Condensed"/>
                <a:cs typeface="TT Rounds Condensed"/>
                <a:sym typeface="TT Rounds Condensed"/>
              </a:rPr>
              <a:t>cử chỉ nhận diện.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6858000" cy="10405021"/>
            <a:chOff x="0" y="0"/>
            <a:chExt cx="9144000" cy="13873361"/>
          </a:xfrm>
        </p:grpSpPr>
        <p:sp>
          <p:nvSpPr>
            <p:cNvPr id="5" name="Freeform 5" descr="preencoded.png"/>
            <p:cNvSpPr/>
            <p:nvPr/>
          </p:nvSpPr>
          <p:spPr>
            <a:xfrm>
              <a:off x="0" y="0"/>
              <a:ext cx="9144000" cy="13873353"/>
            </a:xfrm>
            <a:custGeom>
              <a:avLst/>
              <a:gdLst/>
              <a:ahLst/>
              <a:cxnLst/>
              <a:rect l="l" t="t" r="r" b="b"/>
              <a:pathLst>
                <a:path w="9144000" h="13873353">
                  <a:moveTo>
                    <a:pt x="0" y="0"/>
                  </a:moveTo>
                  <a:lnTo>
                    <a:pt x="9144000" y="0"/>
                  </a:lnTo>
                  <a:lnTo>
                    <a:pt x="9144000" y="13873353"/>
                  </a:lnTo>
                  <a:lnTo>
                    <a:pt x="0" y="13873353"/>
                  </a:lnTo>
                  <a:lnTo>
                    <a:pt x="0" y="0"/>
                  </a:lnTo>
                  <a:close/>
                </a:path>
              </a:pathLst>
            </a:custGeom>
            <a:blipFill>
              <a:blip r:embed="rId4"/>
              <a:stretch>
                <a:fillRect l="-17" r="-17"/>
              </a:stretch>
            </a:blipFill>
          </p:spPr>
        </p:sp>
      </p:grpSp>
      <p:grpSp>
        <p:nvGrpSpPr>
          <p:cNvPr id="6" name="Group 6"/>
          <p:cNvGrpSpPr/>
          <p:nvPr/>
        </p:nvGrpSpPr>
        <p:grpSpPr>
          <a:xfrm>
            <a:off x="269974" y="3096517"/>
            <a:ext cx="6317902" cy="4211985"/>
            <a:chOff x="0" y="0"/>
            <a:chExt cx="8423869" cy="5615980"/>
          </a:xfrm>
        </p:grpSpPr>
        <p:sp>
          <p:nvSpPr>
            <p:cNvPr id="7" name="Freeform 7" descr="preencoded.png"/>
            <p:cNvSpPr/>
            <p:nvPr/>
          </p:nvSpPr>
          <p:spPr>
            <a:xfrm>
              <a:off x="0" y="0"/>
              <a:ext cx="8423910" cy="5615940"/>
            </a:xfrm>
            <a:custGeom>
              <a:avLst/>
              <a:gdLst/>
              <a:ahLst/>
              <a:cxnLst/>
              <a:rect l="l" t="t" r="r" b="b"/>
              <a:pathLst>
                <a:path w="8423910" h="5615940">
                  <a:moveTo>
                    <a:pt x="0" y="0"/>
                  </a:moveTo>
                  <a:lnTo>
                    <a:pt x="8423910" y="0"/>
                  </a:lnTo>
                  <a:lnTo>
                    <a:pt x="8423910" y="5615940"/>
                  </a:lnTo>
                  <a:lnTo>
                    <a:pt x="0" y="5615940"/>
                  </a:lnTo>
                  <a:lnTo>
                    <a:pt x="0" y="0"/>
                  </a:lnTo>
                  <a:close/>
                </a:path>
              </a:pathLst>
            </a:custGeom>
            <a:blipFill>
              <a:blip r:embed="rId5"/>
              <a:stretch>
                <a:fillRect/>
              </a:stretch>
            </a:blipFill>
          </p:spPr>
        </p:sp>
      </p:grpSp>
      <p:sp>
        <p:nvSpPr>
          <p:cNvPr id="8" name="TextBox 8"/>
          <p:cNvSpPr txBox="1"/>
          <p:nvPr/>
        </p:nvSpPr>
        <p:spPr>
          <a:xfrm>
            <a:off x="7705488" y="563492"/>
            <a:ext cx="6630620" cy="722835"/>
          </a:xfrm>
          <a:prstGeom prst="rect">
            <a:avLst/>
          </a:prstGeom>
        </p:spPr>
        <p:txBody>
          <a:bodyPr lIns="0" tIns="0" rIns="0" bIns="0" rtlCol="0" anchor="t">
            <a:spAutoFit/>
          </a:bodyPr>
          <a:lstStyle/>
          <a:p>
            <a:pPr algn="l">
              <a:lnSpc>
                <a:spcPts val="5693"/>
              </a:lnSpc>
            </a:pPr>
            <a:r>
              <a:rPr lang="en-US" sz="4549">
                <a:solidFill>
                  <a:srgbClr val="B380FF"/>
                </a:solidFill>
                <a:latin typeface="Arimo"/>
                <a:ea typeface="Arimo"/>
                <a:cs typeface="Arimo"/>
                <a:sym typeface="Arimo"/>
              </a:rPr>
              <a:t>Ứng dụng trong đời sống</a:t>
            </a:r>
          </a:p>
        </p:txBody>
      </p:sp>
      <p:grpSp>
        <p:nvGrpSpPr>
          <p:cNvPr id="9" name="Group 9"/>
          <p:cNvGrpSpPr/>
          <p:nvPr/>
        </p:nvGrpSpPr>
        <p:grpSpPr>
          <a:xfrm>
            <a:off x="7614048" y="1593056"/>
            <a:ext cx="539949" cy="539949"/>
            <a:chOff x="0" y="0"/>
            <a:chExt cx="719932" cy="719932"/>
          </a:xfrm>
        </p:grpSpPr>
        <p:sp>
          <p:nvSpPr>
            <p:cNvPr id="10" name="Freeform 10" descr="preencoded.png"/>
            <p:cNvSpPr/>
            <p:nvPr/>
          </p:nvSpPr>
          <p:spPr>
            <a:xfrm>
              <a:off x="0" y="0"/>
              <a:ext cx="719963" cy="719963"/>
            </a:xfrm>
            <a:custGeom>
              <a:avLst/>
              <a:gdLst/>
              <a:ahLst/>
              <a:cxnLst/>
              <a:rect l="l" t="t" r="r" b="b"/>
              <a:pathLst>
                <a:path w="719963" h="719963">
                  <a:moveTo>
                    <a:pt x="0" y="0"/>
                  </a:moveTo>
                  <a:lnTo>
                    <a:pt x="719963" y="0"/>
                  </a:lnTo>
                  <a:lnTo>
                    <a:pt x="719963" y="719963"/>
                  </a:lnTo>
                  <a:lnTo>
                    <a:pt x="0" y="719963"/>
                  </a:lnTo>
                  <a:lnTo>
                    <a:pt x="0" y="0"/>
                  </a:lnTo>
                  <a:close/>
                </a:path>
              </a:pathLst>
            </a:custGeom>
            <a:blipFill>
              <a:blip r:embed="rId6"/>
              <a:stretch>
                <a:fillRect r="4" b="4"/>
              </a:stretch>
            </a:blipFill>
          </p:spPr>
        </p:sp>
      </p:grpSp>
      <p:sp>
        <p:nvSpPr>
          <p:cNvPr id="11" name="TextBox 11"/>
          <p:cNvSpPr txBox="1"/>
          <p:nvPr/>
        </p:nvSpPr>
        <p:spPr>
          <a:xfrm>
            <a:off x="7705488" y="2467822"/>
            <a:ext cx="2517457" cy="476295"/>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Thông minh</a:t>
            </a:r>
          </a:p>
        </p:txBody>
      </p:sp>
      <p:sp>
        <p:nvSpPr>
          <p:cNvPr id="12" name="TextBox 12"/>
          <p:cNvSpPr txBox="1"/>
          <p:nvPr/>
        </p:nvSpPr>
        <p:spPr>
          <a:xfrm>
            <a:off x="7705488" y="2991742"/>
            <a:ext cx="9735026" cy="468989"/>
          </a:xfrm>
          <a:prstGeom prst="rect">
            <a:avLst/>
          </a:prstGeom>
        </p:spPr>
        <p:txBody>
          <a:bodyPr lIns="0" tIns="0" rIns="0" bIns="0" rtlCol="0" anchor="t">
            <a:spAutoFit/>
          </a:bodyPr>
          <a:lstStyle/>
          <a:p>
            <a:pPr algn="l">
              <a:lnSpc>
                <a:spcPts val="3837"/>
              </a:lnSpc>
            </a:pPr>
            <a:r>
              <a:rPr lang="en-US" sz="2400">
                <a:solidFill>
                  <a:srgbClr val="E0D6DE"/>
                </a:solidFill>
                <a:latin typeface="Arimo"/>
                <a:ea typeface="Arimo"/>
                <a:cs typeface="Arimo"/>
                <a:sym typeface="Arimo"/>
              </a:rPr>
              <a:t>Tự động hoá và điều khiển các thiết bị chiếu sáng.</a:t>
            </a:r>
          </a:p>
        </p:txBody>
      </p:sp>
      <p:grpSp>
        <p:nvGrpSpPr>
          <p:cNvPr id="13" name="Group 13"/>
          <p:cNvGrpSpPr/>
          <p:nvPr/>
        </p:nvGrpSpPr>
        <p:grpSpPr>
          <a:xfrm>
            <a:off x="7614048" y="3809554"/>
            <a:ext cx="539949" cy="539949"/>
            <a:chOff x="0" y="0"/>
            <a:chExt cx="719932" cy="719932"/>
          </a:xfrm>
        </p:grpSpPr>
        <p:sp>
          <p:nvSpPr>
            <p:cNvPr id="14" name="Freeform 14" descr="preencoded.png"/>
            <p:cNvSpPr/>
            <p:nvPr/>
          </p:nvSpPr>
          <p:spPr>
            <a:xfrm>
              <a:off x="0" y="0"/>
              <a:ext cx="719963" cy="719963"/>
            </a:xfrm>
            <a:custGeom>
              <a:avLst/>
              <a:gdLst/>
              <a:ahLst/>
              <a:cxnLst/>
              <a:rect l="l" t="t" r="r" b="b"/>
              <a:pathLst>
                <a:path w="719963" h="719963">
                  <a:moveTo>
                    <a:pt x="0" y="0"/>
                  </a:moveTo>
                  <a:lnTo>
                    <a:pt x="719963" y="0"/>
                  </a:lnTo>
                  <a:lnTo>
                    <a:pt x="719963" y="719963"/>
                  </a:lnTo>
                  <a:lnTo>
                    <a:pt x="0" y="719963"/>
                  </a:lnTo>
                  <a:lnTo>
                    <a:pt x="0" y="0"/>
                  </a:lnTo>
                  <a:close/>
                </a:path>
              </a:pathLst>
            </a:custGeom>
            <a:blipFill>
              <a:blip r:embed="rId7"/>
              <a:stretch>
                <a:fillRect r="4" b="4"/>
              </a:stretch>
            </a:blipFill>
          </p:spPr>
        </p:sp>
      </p:grpSp>
      <p:sp>
        <p:nvSpPr>
          <p:cNvPr id="15" name="TextBox 15"/>
          <p:cNvSpPr txBox="1"/>
          <p:nvPr/>
        </p:nvSpPr>
        <p:spPr>
          <a:xfrm>
            <a:off x="7705488" y="4559053"/>
            <a:ext cx="2517457" cy="476295"/>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Tiện lợi</a:t>
            </a:r>
          </a:p>
        </p:txBody>
      </p:sp>
      <p:sp>
        <p:nvSpPr>
          <p:cNvPr id="16" name="TextBox 16"/>
          <p:cNvSpPr txBox="1"/>
          <p:nvPr/>
        </p:nvSpPr>
        <p:spPr>
          <a:xfrm>
            <a:off x="7705488" y="5087570"/>
            <a:ext cx="9735026" cy="468989"/>
          </a:xfrm>
          <a:prstGeom prst="rect">
            <a:avLst/>
          </a:prstGeom>
        </p:spPr>
        <p:txBody>
          <a:bodyPr lIns="0" tIns="0" rIns="0" bIns="0" rtlCol="0" anchor="t">
            <a:spAutoFit/>
          </a:bodyPr>
          <a:lstStyle/>
          <a:p>
            <a:pPr algn="l">
              <a:lnSpc>
                <a:spcPts val="3837"/>
              </a:lnSpc>
            </a:pPr>
            <a:r>
              <a:rPr lang="en-US" sz="2400">
                <a:solidFill>
                  <a:srgbClr val="E0D6DE"/>
                </a:solidFill>
                <a:latin typeface="Arimo"/>
                <a:ea typeface="Arimo"/>
                <a:cs typeface="Arimo"/>
                <a:sym typeface="Arimo"/>
              </a:rPr>
              <a:t>Chỉ cần một vài cử chỉ đơn giản để bật/tắt đèn.</a:t>
            </a:r>
          </a:p>
        </p:txBody>
      </p:sp>
      <p:grpSp>
        <p:nvGrpSpPr>
          <p:cNvPr id="17" name="Group 17"/>
          <p:cNvGrpSpPr/>
          <p:nvPr/>
        </p:nvGrpSpPr>
        <p:grpSpPr>
          <a:xfrm>
            <a:off x="7614048" y="6026051"/>
            <a:ext cx="539949" cy="539949"/>
            <a:chOff x="0" y="0"/>
            <a:chExt cx="719932" cy="719932"/>
          </a:xfrm>
        </p:grpSpPr>
        <p:sp>
          <p:nvSpPr>
            <p:cNvPr id="18" name="Freeform 18" descr="preencoded.png"/>
            <p:cNvSpPr/>
            <p:nvPr/>
          </p:nvSpPr>
          <p:spPr>
            <a:xfrm>
              <a:off x="0" y="0"/>
              <a:ext cx="719963" cy="719963"/>
            </a:xfrm>
            <a:custGeom>
              <a:avLst/>
              <a:gdLst/>
              <a:ahLst/>
              <a:cxnLst/>
              <a:rect l="l" t="t" r="r" b="b"/>
              <a:pathLst>
                <a:path w="719963" h="719963">
                  <a:moveTo>
                    <a:pt x="0" y="0"/>
                  </a:moveTo>
                  <a:lnTo>
                    <a:pt x="719963" y="0"/>
                  </a:lnTo>
                  <a:lnTo>
                    <a:pt x="719963" y="719963"/>
                  </a:lnTo>
                  <a:lnTo>
                    <a:pt x="0" y="719963"/>
                  </a:lnTo>
                  <a:lnTo>
                    <a:pt x="0" y="0"/>
                  </a:lnTo>
                  <a:close/>
                </a:path>
              </a:pathLst>
            </a:custGeom>
            <a:blipFill>
              <a:blip r:embed="rId8"/>
              <a:stretch>
                <a:fillRect r="4" b="4"/>
              </a:stretch>
            </a:blipFill>
          </p:spPr>
        </p:sp>
      </p:grpSp>
      <p:sp>
        <p:nvSpPr>
          <p:cNvPr id="19" name="TextBox 19"/>
          <p:cNvSpPr txBox="1"/>
          <p:nvPr/>
        </p:nvSpPr>
        <p:spPr>
          <a:xfrm>
            <a:off x="7705488" y="6634974"/>
            <a:ext cx="2517457" cy="476295"/>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Tiết kiệm</a:t>
            </a:r>
          </a:p>
        </p:txBody>
      </p:sp>
      <p:sp>
        <p:nvSpPr>
          <p:cNvPr id="20" name="TextBox 20"/>
          <p:cNvSpPr txBox="1"/>
          <p:nvPr/>
        </p:nvSpPr>
        <p:spPr>
          <a:xfrm>
            <a:off x="7705488" y="7104042"/>
            <a:ext cx="9735026" cy="468989"/>
          </a:xfrm>
          <a:prstGeom prst="rect">
            <a:avLst/>
          </a:prstGeom>
        </p:spPr>
        <p:txBody>
          <a:bodyPr lIns="0" tIns="0" rIns="0" bIns="0" rtlCol="0" anchor="t">
            <a:spAutoFit/>
          </a:bodyPr>
          <a:lstStyle/>
          <a:p>
            <a:pPr algn="l">
              <a:lnSpc>
                <a:spcPts val="3837"/>
              </a:lnSpc>
            </a:pPr>
            <a:r>
              <a:rPr lang="en-US" sz="2400">
                <a:solidFill>
                  <a:srgbClr val="E0D6DE"/>
                </a:solidFill>
                <a:latin typeface="Arimo"/>
                <a:ea typeface="Arimo"/>
                <a:cs typeface="Arimo"/>
                <a:sym typeface="Arimo"/>
              </a:rPr>
              <a:t>Tối ưu hóa năng lượng sử dụng, giảm chi phí điện.</a:t>
            </a:r>
          </a:p>
        </p:txBody>
      </p:sp>
      <p:grpSp>
        <p:nvGrpSpPr>
          <p:cNvPr id="21" name="Group 21"/>
          <p:cNvGrpSpPr/>
          <p:nvPr/>
        </p:nvGrpSpPr>
        <p:grpSpPr>
          <a:xfrm>
            <a:off x="7705488" y="8029099"/>
            <a:ext cx="539949" cy="539949"/>
            <a:chOff x="0" y="0"/>
            <a:chExt cx="719932" cy="719932"/>
          </a:xfrm>
        </p:grpSpPr>
        <p:sp>
          <p:nvSpPr>
            <p:cNvPr id="22" name="Freeform 22" descr="preencoded.png"/>
            <p:cNvSpPr/>
            <p:nvPr/>
          </p:nvSpPr>
          <p:spPr>
            <a:xfrm>
              <a:off x="0" y="0"/>
              <a:ext cx="719963" cy="719963"/>
            </a:xfrm>
            <a:custGeom>
              <a:avLst/>
              <a:gdLst/>
              <a:ahLst/>
              <a:cxnLst/>
              <a:rect l="l" t="t" r="r" b="b"/>
              <a:pathLst>
                <a:path w="719963" h="719963">
                  <a:moveTo>
                    <a:pt x="0" y="0"/>
                  </a:moveTo>
                  <a:lnTo>
                    <a:pt x="719963" y="0"/>
                  </a:lnTo>
                  <a:lnTo>
                    <a:pt x="719963" y="719963"/>
                  </a:lnTo>
                  <a:lnTo>
                    <a:pt x="0" y="719963"/>
                  </a:lnTo>
                  <a:lnTo>
                    <a:pt x="0" y="0"/>
                  </a:lnTo>
                  <a:close/>
                </a:path>
              </a:pathLst>
            </a:custGeom>
            <a:blipFill>
              <a:blip r:embed="rId9"/>
              <a:stretch>
                <a:fillRect r="4" b="4"/>
              </a:stretch>
            </a:blipFill>
          </p:spPr>
        </p:sp>
      </p:grpSp>
      <p:sp>
        <p:nvSpPr>
          <p:cNvPr id="23" name="TextBox 23"/>
          <p:cNvSpPr txBox="1"/>
          <p:nvPr/>
        </p:nvSpPr>
        <p:spPr>
          <a:xfrm>
            <a:off x="7705488" y="8744746"/>
            <a:ext cx="2517457" cy="476295"/>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Dễ sử dụng</a:t>
            </a:r>
          </a:p>
        </p:txBody>
      </p:sp>
      <p:sp>
        <p:nvSpPr>
          <p:cNvPr id="24" name="TextBox 24"/>
          <p:cNvSpPr txBox="1"/>
          <p:nvPr/>
        </p:nvSpPr>
        <p:spPr>
          <a:xfrm>
            <a:off x="7705488" y="9153525"/>
            <a:ext cx="9735026" cy="468989"/>
          </a:xfrm>
          <a:prstGeom prst="rect">
            <a:avLst/>
          </a:prstGeom>
        </p:spPr>
        <p:txBody>
          <a:bodyPr lIns="0" tIns="0" rIns="0" bIns="0" rtlCol="0" anchor="t">
            <a:spAutoFit/>
          </a:bodyPr>
          <a:lstStyle/>
          <a:p>
            <a:pPr algn="l">
              <a:lnSpc>
                <a:spcPts val="3837"/>
              </a:lnSpc>
            </a:pPr>
            <a:r>
              <a:rPr lang="en-US" sz="2400">
                <a:solidFill>
                  <a:srgbClr val="E0D6DE"/>
                </a:solidFill>
                <a:latin typeface="Arimo"/>
                <a:ea typeface="Arimo"/>
                <a:cs typeface="Arimo"/>
                <a:sym typeface="Arimo"/>
              </a:rPr>
              <a:t>Thích hợp cho người cao tuổi hoặc khuyết tật.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4" name="Freeform 4" descr="preencoded.png"/>
          <p:cNvSpPr/>
          <p:nvPr/>
        </p:nvSpPr>
        <p:spPr>
          <a:xfrm>
            <a:off x="11743879" y="2807196"/>
            <a:ext cx="6230094" cy="4672608"/>
          </a:xfrm>
          <a:custGeom>
            <a:avLst/>
            <a:gdLst/>
            <a:ahLst/>
            <a:cxnLst/>
            <a:rect l="l" t="t" r="r" b="b"/>
            <a:pathLst>
              <a:path w="6230094" h="4672608">
                <a:moveTo>
                  <a:pt x="0" y="0"/>
                </a:moveTo>
                <a:lnTo>
                  <a:pt x="6230094" y="0"/>
                </a:lnTo>
                <a:lnTo>
                  <a:pt x="6230094" y="4672608"/>
                </a:lnTo>
                <a:lnTo>
                  <a:pt x="0" y="4672608"/>
                </a:lnTo>
                <a:lnTo>
                  <a:pt x="0" y="0"/>
                </a:lnTo>
                <a:close/>
              </a:path>
            </a:pathLst>
          </a:custGeom>
          <a:blipFill>
            <a:blip r:embed="rId5"/>
            <a:stretch>
              <a:fillRect t="-50" b="-50"/>
            </a:stretch>
          </a:blipFill>
        </p:spPr>
      </p:sp>
      <p:sp>
        <p:nvSpPr>
          <p:cNvPr id="5" name="TextBox 5"/>
          <p:cNvSpPr txBox="1"/>
          <p:nvPr/>
        </p:nvSpPr>
        <p:spPr>
          <a:xfrm>
            <a:off x="993279" y="1301503"/>
            <a:ext cx="6050459" cy="718096"/>
          </a:xfrm>
          <a:prstGeom prst="rect">
            <a:avLst/>
          </a:prstGeom>
        </p:spPr>
        <p:txBody>
          <a:bodyPr lIns="0" tIns="0" rIns="0" bIns="0" rtlCol="0" anchor="t">
            <a:spAutoFit/>
          </a:bodyPr>
          <a:lstStyle/>
          <a:p>
            <a:pPr algn="l">
              <a:lnSpc>
                <a:spcPts val="6180"/>
              </a:lnSpc>
            </a:pPr>
            <a:r>
              <a:rPr lang="en-US" sz="4900">
                <a:solidFill>
                  <a:srgbClr val="B380FF"/>
                </a:solidFill>
                <a:latin typeface="Arimo"/>
                <a:ea typeface="Arimo"/>
                <a:cs typeface="Arimo"/>
                <a:sym typeface="Arimo"/>
              </a:rPr>
              <a:t>Kết quả và đánh giá</a:t>
            </a:r>
          </a:p>
        </p:txBody>
      </p:sp>
      <p:grpSp>
        <p:nvGrpSpPr>
          <p:cNvPr id="6" name="Group 6"/>
          <p:cNvGrpSpPr/>
          <p:nvPr/>
        </p:nvGrpSpPr>
        <p:grpSpPr>
          <a:xfrm>
            <a:off x="878979" y="2134307"/>
            <a:ext cx="9672043" cy="1698129"/>
            <a:chOff x="0" y="0"/>
            <a:chExt cx="12896057" cy="2264172"/>
          </a:xfrm>
        </p:grpSpPr>
        <p:sp>
          <p:nvSpPr>
            <p:cNvPr id="7" name="Freeform 7"/>
            <p:cNvSpPr/>
            <p:nvPr/>
          </p:nvSpPr>
          <p:spPr>
            <a:xfrm>
              <a:off x="0" y="0"/>
              <a:ext cx="12895961" cy="2264156"/>
            </a:xfrm>
            <a:custGeom>
              <a:avLst/>
              <a:gdLst/>
              <a:ahLst/>
              <a:cxnLst/>
              <a:rect l="l" t="t" r="r" b="b"/>
              <a:pathLst>
                <a:path w="12895961" h="2264156">
                  <a:moveTo>
                    <a:pt x="0" y="117856"/>
                  </a:moveTo>
                  <a:cubicBezTo>
                    <a:pt x="0" y="52832"/>
                    <a:pt x="52832" y="0"/>
                    <a:pt x="117856" y="0"/>
                  </a:cubicBezTo>
                  <a:lnTo>
                    <a:pt x="12778105" y="0"/>
                  </a:lnTo>
                  <a:cubicBezTo>
                    <a:pt x="12843256" y="0"/>
                    <a:pt x="12895961" y="52832"/>
                    <a:pt x="12895961" y="117856"/>
                  </a:cubicBezTo>
                  <a:lnTo>
                    <a:pt x="12895961" y="2146300"/>
                  </a:lnTo>
                  <a:cubicBezTo>
                    <a:pt x="12895961" y="2211451"/>
                    <a:pt x="12843129" y="2264156"/>
                    <a:pt x="12778105" y="2264156"/>
                  </a:cubicBezTo>
                  <a:lnTo>
                    <a:pt x="117856" y="2264156"/>
                  </a:lnTo>
                  <a:cubicBezTo>
                    <a:pt x="52832" y="2264156"/>
                    <a:pt x="0" y="2211451"/>
                    <a:pt x="0" y="2146300"/>
                  </a:cubicBezTo>
                  <a:close/>
                </a:path>
              </a:pathLst>
            </a:custGeom>
            <a:solidFill>
              <a:srgbClr val="1A1A21"/>
            </a:solidFill>
          </p:spPr>
        </p:sp>
      </p:grpSp>
      <p:sp>
        <p:nvSpPr>
          <p:cNvPr id="8" name="TextBox 8"/>
          <p:cNvSpPr txBox="1"/>
          <p:nvPr/>
        </p:nvSpPr>
        <p:spPr>
          <a:xfrm>
            <a:off x="1244352" y="2325989"/>
            <a:ext cx="3218360" cy="481584"/>
          </a:xfrm>
          <a:prstGeom prst="rect">
            <a:avLst/>
          </a:prstGeom>
        </p:spPr>
        <p:txBody>
          <a:bodyPr lIns="0" tIns="0" rIns="0" bIns="0" rtlCol="0" anchor="t">
            <a:spAutoFit/>
          </a:bodyPr>
          <a:lstStyle/>
          <a:p>
            <a:pPr algn="l">
              <a:lnSpc>
                <a:spcPts val="3708"/>
              </a:lnSpc>
            </a:pPr>
            <a:r>
              <a:rPr lang="en-US" sz="3000">
                <a:solidFill>
                  <a:srgbClr val="B380FF"/>
                </a:solidFill>
                <a:latin typeface="Arimo"/>
                <a:ea typeface="Arimo"/>
                <a:cs typeface="Arimo"/>
                <a:sym typeface="Arimo"/>
              </a:rPr>
              <a:t>Độ chính xác cao</a:t>
            </a:r>
          </a:p>
        </p:txBody>
      </p:sp>
      <p:sp>
        <p:nvSpPr>
          <p:cNvPr id="9" name="TextBox 9"/>
          <p:cNvSpPr txBox="1"/>
          <p:nvPr/>
        </p:nvSpPr>
        <p:spPr>
          <a:xfrm>
            <a:off x="1244353" y="2890355"/>
            <a:ext cx="9306669" cy="931316"/>
          </a:xfrm>
          <a:prstGeom prst="rect">
            <a:avLst/>
          </a:prstGeom>
        </p:spPr>
        <p:txBody>
          <a:bodyPr lIns="0" tIns="0" rIns="0" bIns="0" rtlCol="0" anchor="t">
            <a:spAutoFit/>
          </a:bodyPr>
          <a:lstStyle/>
          <a:p>
            <a:pPr algn="l">
              <a:lnSpc>
                <a:spcPts val="3796"/>
              </a:lnSpc>
            </a:pPr>
            <a:r>
              <a:rPr lang="en-US" sz="2400">
                <a:solidFill>
                  <a:srgbClr val="E0D6DE"/>
                </a:solidFill>
                <a:latin typeface="Arimo"/>
                <a:ea typeface="Arimo"/>
                <a:cs typeface="Arimo"/>
                <a:sym typeface="Arimo"/>
              </a:rPr>
              <a:t>Hệ thống đã nhận diện được các cử chỉ tay và điều khiển 1 cách với</a:t>
            </a:r>
          </a:p>
          <a:p>
            <a:pPr algn="l">
              <a:lnSpc>
                <a:spcPts val="3796"/>
              </a:lnSpc>
            </a:pPr>
            <a:r>
              <a:rPr lang="en-US" sz="2400">
                <a:solidFill>
                  <a:srgbClr val="E0D6DE"/>
                </a:solidFill>
                <a:latin typeface="Arimo"/>
                <a:ea typeface="Arimo"/>
                <a:cs typeface="Arimo"/>
                <a:sym typeface="Arimo"/>
              </a:rPr>
              <a:t>độ chính xác cao lên đến 95%.</a:t>
            </a:r>
          </a:p>
        </p:txBody>
      </p:sp>
      <p:grpSp>
        <p:nvGrpSpPr>
          <p:cNvPr id="10" name="Group 10"/>
          <p:cNvGrpSpPr/>
          <p:nvPr/>
        </p:nvGrpSpPr>
        <p:grpSpPr>
          <a:xfrm>
            <a:off x="878979" y="4151561"/>
            <a:ext cx="9672043" cy="1447056"/>
            <a:chOff x="0" y="0"/>
            <a:chExt cx="12896057" cy="1929408"/>
          </a:xfrm>
        </p:grpSpPr>
        <p:sp>
          <p:nvSpPr>
            <p:cNvPr id="11" name="Freeform 11"/>
            <p:cNvSpPr/>
            <p:nvPr/>
          </p:nvSpPr>
          <p:spPr>
            <a:xfrm>
              <a:off x="0" y="0"/>
              <a:ext cx="12896088" cy="1929384"/>
            </a:xfrm>
            <a:custGeom>
              <a:avLst/>
              <a:gdLst/>
              <a:ahLst/>
              <a:cxnLst/>
              <a:rect l="l" t="t" r="r" b="b"/>
              <a:pathLst>
                <a:path w="12896088" h="1929384">
                  <a:moveTo>
                    <a:pt x="0" y="100457"/>
                  </a:moveTo>
                  <a:cubicBezTo>
                    <a:pt x="0" y="44958"/>
                    <a:pt x="44958" y="0"/>
                    <a:pt x="100457" y="0"/>
                  </a:cubicBezTo>
                  <a:lnTo>
                    <a:pt x="12795631" y="0"/>
                  </a:lnTo>
                  <a:cubicBezTo>
                    <a:pt x="12851130" y="0"/>
                    <a:pt x="12896088" y="44958"/>
                    <a:pt x="12896088" y="100457"/>
                  </a:cubicBezTo>
                  <a:lnTo>
                    <a:pt x="12896088" y="1828927"/>
                  </a:lnTo>
                  <a:cubicBezTo>
                    <a:pt x="12896088" y="1884426"/>
                    <a:pt x="12851130" y="1929384"/>
                    <a:pt x="12795631" y="1929384"/>
                  </a:cubicBezTo>
                  <a:lnTo>
                    <a:pt x="100457" y="1929384"/>
                  </a:lnTo>
                  <a:cubicBezTo>
                    <a:pt x="44958" y="1929384"/>
                    <a:pt x="0" y="1884426"/>
                    <a:pt x="0" y="1828927"/>
                  </a:cubicBezTo>
                  <a:close/>
                </a:path>
              </a:pathLst>
            </a:custGeom>
            <a:solidFill>
              <a:srgbClr val="1A1A21"/>
            </a:solidFill>
          </p:spPr>
        </p:sp>
      </p:grpSp>
      <p:sp>
        <p:nvSpPr>
          <p:cNvPr id="12" name="TextBox 12"/>
          <p:cNvSpPr txBox="1"/>
          <p:nvPr/>
        </p:nvSpPr>
        <p:spPr>
          <a:xfrm>
            <a:off x="1244353" y="4431209"/>
            <a:ext cx="3431197" cy="481584"/>
          </a:xfrm>
          <a:prstGeom prst="rect">
            <a:avLst/>
          </a:prstGeom>
        </p:spPr>
        <p:txBody>
          <a:bodyPr lIns="0" tIns="0" rIns="0" bIns="0" rtlCol="0" anchor="t">
            <a:spAutoFit/>
          </a:bodyPr>
          <a:lstStyle/>
          <a:p>
            <a:pPr algn="l">
              <a:lnSpc>
                <a:spcPts val="3708"/>
              </a:lnSpc>
            </a:pPr>
            <a:r>
              <a:rPr lang="en-US" sz="3000">
                <a:solidFill>
                  <a:srgbClr val="B380FF"/>
                </a:solidFill>
                <a:latin typeface="Arimo"/>
                <a:ea typeface="Arimo"/>
                <a:cs typeface="Arimo"/>
                <a:sym typeface="Arimo"/>
              </a:rPr>
              <a:t>Tương tác tự nhiên</a:t>
            </a:r>
          </a:p>
        </p:txBody>
      </p:sp>
      <p:sp>
        <p:nvSpPr>
          <p:cNvPr id="13" name="TextBox 13"/>
          <p:cNvSpPr txBox="1"/>
          <p:nvPr/>
        </p:nvSpPr>
        <p:spPr>
          <a:xfrm>
            <a:off x="1244353" y="4907608"/>
            <a:ext cx="9306669" cy="455066"/>
          </a:xfrm>
          <a:prstGeom prst="rect">
            <a:avLst/>
          </a:prstGeom>
        </p:spPr>
        <p:txBody>
          <a:bodyPr lIns="0" tIns="0" rIns="0" bIns="0" rtlCol="0" anchor="t">
            <a:spAutoFit/>
          </a:bodyPr>
          <a:lstStyle/>
          <a:p>
            <a:pPr algn="l">
              <a:lnSpc>
                <a:spcPts val="3796"/>
              </a:lnSpc>
            </a:pPr>
            <a:r>
              <a:rPr lang="en-US" sz="2400">
                <a:solidFill>
                  <a:srgbClr val="E0D6DE"/>
                </a:solidFill>
                <a:latin typeface="Arimo"/>
                <a:ea typeface="Arimo"/>
                <a:cs typeface="Arimo"/>
                <a:sym typeface="Arimo"/>
              </a:rPr>
              <a:t>Người dùng dễ dàng thao tác và làm quen với cách điều khiển mới.</a:t>
            </a:r>
          </a:p>
        </p:txBody>
      </p:sp>
      <p:grpSp>
        <p:nvGrpSpPr>
          <p:cNvPr id="14" name="Group 14"/>
          <p:cNvGrpSpPr/>
          <p:nvPr/>
        </p:nvGrpSpPr>
        <p:grpSpPr>
          <a:xfrm>
            <a:off x="931204" y="5931992"/>
            <a:ext cx="9567593" cy="1671634"/>
            <a:chOff x="0" y="0"/>
            <a:chExt cx="12896057" cy="2253178"/>
          </a:xfrm>
        </p:grpSpPr>
        <p:sp>
          <p:nvSpPr>
            <p:cNvPr id="15" name="Freeform 15"/>
            <p:cNvSpPr/>
            <p:nvPr/>
          </p:nvSpPr>
          <p:spPr>
            <a:xfrm>
              <a:off x="0" y="0"/>
              <a:ext cx="12896088" cy="2253150"/>
            </a:xfrm>
            <a:custGeom>
              <a:avLst/>
              <a:gdLst/>
              <a:ahLst/>
              <a:cxnLst/>
              <a:rect l="l" t="t" r="r" b="b"/>
              <a:pathLst>
                <a:path w="12896088" h="2253150">
                  <a:moveTo>
                    <a:pt x="0" y="117314"/>
                  </a:moveTo>
                  <a:cubicBezTo>
                    <a:pt x="0" y="52502"/>
                    <a:pt x="44958" y="0"/>
                    <a:pt x="100457" y="0"/>
                  </a:cubicBezTo>
                  <a:lnTo>
                    <a:pt x="12795631" y="0"/>
                  </a:lnTo>
                  <a:cubicBezTo>
                    <a:pt x="12851130" y="0"/>
                    <a:pt x="12896088" y="52502"/>
                    <a:pt x="12896088" y="117314"/>
                  </a:cubicBezTo>
                  <a:lnTo>
                    <a:pt x="12896088" y="2135836"/>
                  </a:lnTo>
                  <a:cubicBezTo>
                    <a:pt x="12896088" y="2200647"/>
                    <a:pt x="12851130" y="2253150"/>
                    <a:pt x="12795631" y="2253150"/>
                  </a:cubicBezTo>
                  <a:lnTo>
                    <a:pt x="100457" y="2253150"/>
                  </a:lnTo>
                  <a:cubicBezTo>
                    <a:pt x="44958" y="2253150"/>
                    <a:pt x="0" y="2200647"/>
                    <a:pt x="0" y="2135836"/>
                  </a:cubicBezTo>
                  <a:close/>
                </a:path>
              </a:pathLst>
            </a:custGeom>
            <a:solidFill>
              <a:srgbClr val="1A1A21"/>
            </a:solidFill>
          </p:spPr>
        </p:sp>
      </p:grpSp>
      <p:sp>
        <p:nvSpPr>
          <p:cNvPr id="16" name="TextBox 16"/>
          <p:cNvSpPr txBox="1"/>
          <p:nvPr/>
        </p:nvSpPr>
        <p:spPr>
          <a:xfrm>
            <a:off x="1244353" y="6138862"/>
            <a:ext cx="3062734" cy="472059"/>
          </a:xfrm>
          <a:prstGeom prst="rect">
            <a:avLst/>
          </a:prstGeom>
        </p:spPr>
        <p:txBody>
          <a:bodyPr lIns="0" tIns="0" rIns="0" bIns="0" rtlCol="0" anchor="t">
            <a:spAutoFit/>
          </a:bodyPr>
          <a:lstStyle/>
          <a:p>
            <a:pPr algn="l">
              <a:lnSpc>
                <a:spcPts val="3708"/>
              </a:lnSpc>
            </a:pPr>
            <a:r>
              <a:rPr lang="en-US" sz="3000" spc="28">
                <a:solidFill>
                  <a:srgbClr val="B380FF"/>
                </a:solidFill>
                <a:latin typeface="TT Rounds Condensed"/>
                <a:ea typeface="TT Rounds Condensed"/>
                <a:cs typeface="TT Rounds Condensed"/>
                <a:sym typeface="TT Rounds Condensed"/>
              </a:rPr>
              <a:t>Độ tin cậy</a:t>
            </a:r>
          </a:p>
        </p:txBody>
      </p:sp>
      <p:sp>
        <p:nvSpPr>
          <p:cNvPr id="17" name="TextBox 17"/>
          <p:cNvSpPr txBox="1"/>
          <p:nvPr/>
        </p:nvSpPr>
        <p:spPr>
          <a:xfrm>
            <a:off x="1244352" y="6696646"/>
            <a:ext cx="9306669" cy="931316"/>
          </a:xfrm>
          <a:prstGeom prst="rect">
            <a:avLst/>
          </a:prstGeom>
        </p:spPr>
        <p:txBody>
          <a:bodyPr lIns="0" tIns="0" rIns="0" bIns="0" rtlCol="0" anchor="t">
            <a:spAutoFit/>
          </a:bodyPr>
          <a:lstStyle/>
          <a:p>
            <a:pPr algn="l">
              <a:lnSpc>
                <a:spcPts val="3796"/>
              </a:lnSpc>
            </a:pPr>
            <a:r>
              <a:rPr lang="en-US" sz="2400">
                <a:solidFill>
                  <a:srgbClr val="E0D6DE"/>
                </a:solidFill>
                <a:latin typeface="Arimo"/>
                <a:ea typeface="Arimo"/>
                <a:cs typeface="Arimo"/>
                <a:sym typeface="Arimo"/>
              </a:rPr>
              <a:t>Độ ổn định và sự nhất quán của hệ thống trong quá trình sử dụng nhiều lần.</a:t>
            </a:r>
          </a:p>
        </p:txBody>
      </p:sp>
      <p:grpSp>
        <p:nvGrpSpPr>
          <p:cNvPr id="18" name="Group 18"/>
          <p:cNvGrpSpPr/>
          <p:nvPr/>
        </p:nvGrpSpPr>
        <p:grpSpPr>
          <a:xfrm>
            <a:off x="826754" y="7928820"/>
            <a:ext cx="9672043" cy="1670097"/>
            <a:chOff x="0" y="0"/>
            <a:chExt cx="12896057" cy="2226797"/>
          </a:xfrm>
        </p:grpSpPr>
        <p:sp>
          <p:nvSpPr>
            <p:cNvPr id="19" name="Freeform 19"/>
            <p:cNvSpPr/>
            <p:nvPr/>
          </p:nvSpPr>
          <p:spPr>
            <a:xfrm>
              <a:off x="0" y="0"/>
              <a:ext cx="12896088" cy="2226769"/>
            </a:xfrm>
            <a:custGeom>
              <a:avLst/>
              <a:gdLst/>
              <a:ahLst/>
              <a:cxnLst/>
              <a:rect l="l" t="t" r="r" b="b"/>
              <a:pathLst>
                <a:path w="12896088" h="2226769">
                  <a:moveTo>
                    <a:pt x="0" y="115941"/>
                  </a:moveTo>
                  <a:cubicBezTo>
                    <a:pt x="0" y="51888"/>
                    <a:pt x="44958" y="0"/>
                    <a:pt x="100457" y="0"/>
                  </a:cubicBezTo>
                  <a:lnTo>
                    <a:pt x="12795631" y="0"/>
                  </a:lnTo>
                  <a:cubicBezTo>
                    <a:pt x="12851130" y="0"/>
                    <a:pt x="12896088" y="51888"/>
                    <a:pt x="12896088" y="115941"/>
                  </a:cubicBezTo>
                  <a:lnTo>
                    <a:pt x="12896088" y="2110828"/>
                  </a:lnTo>
                  <a:cubicBezTo>
                    <a:pt x="12896088" y="2174881"/>
                    <a:pt x="12851130" y="2226769"/>
                    <a:pt x="12795631" y="2226769"/>
                  </a:cubicBezTo>
                  <a:lnTo>
                    <a:pt x="100457" y="2226769"/>
                  </a:lnTo>
                  <a:cubicBezTo>
                    <a:pt x="44958" y="2226769"/>
                    <a:pt x="0" y="2174881"/>
                    <a:pt x="0" y="2110828"/>
                  </a:cubicBezTo>
                  <a:close/>
                </a:path>
              </a:pathLst>
            </a:custGeom>
            <a:solidFill>
              <a:srgbClr val="1A1A21"/>
            </a:solidFill>
          </p:spPr>
        </p:sp>
      </p:grpSp>
      <p:sp>
        <p:nvSpPr>
          <p:cNvPr id="20" name="TextBox 20"/>
          <p:cNvSpPr txBox="1"/>
          <p:nvPr/>
        </p:nvSpPr>
        <p:spPr>
          <a:xfrm>
            <a:off x="1244353" y="8161363"/>
            <a:ext cx="3667682" cy="481584"/>
          </a:xfrm>
          <a:prstGeom prst="rect">
            <a:avLst/>
          </a:prstGeom>
        </p:spPr>
        <p:txBody>
          <a:bodyPr lIns="0" tIns="0" rIns="0" bIns="0" rtlCol="0" anchor="t">
            <a:spAutoFit/>
          </a:bodyPr>
          <a:lstStyle/>
          <a:p>
            <a:pPr algn="l">
              <a:lnSpc>
                <a:spcPts val="3708"/>
              </a:lnSpc>
            </a:pPr>
            <a:r>
              <a:rPr lang="en-US" sz="3000">
                <a:solidFill>
                  <a:srgbClr val="B380FF"/>
                </a:solidFill>
                <a:latin typeface="Arimo"/>
                <a:ea typeface="Arimo"/>
                <a:cs typeface="Arimo"/>
                <a:sym typeface="Arimo"/>
              </a:rPr>
              <a:t>Tích hợp dễ dàng</a:t>
            </a:r>
          </a:p>
        </p:txBody>
      </p:sp>
      <p:sp>
        <p:nvSpPr>
          <p:cNvPr id="21" name="TextBox 21"/>
          <p:cNvSpPr txBox="1"/>
          <p:nvPr/>
        </p:nvSpPr>
        <p:spPr>
          <a:xfrm>
            <a:off x="1192127" y="8667601"/>
            <a:ext cx="8941296" cy="931316"/>
          </a:xfrm>
          <a:prstGeom prst="rect">
            <a:avLst/>
          </a:prstGeom>
        </p:spPr>
        <p:txBody>
          <a:bodyPr lIns="0" tIns="0" rIns="0" bIns="0" rtlCol="0" anchor="t">
            <a:spAutoFit/>
          </a:bodyPr>
          <a:lstStyle/>
          <a:p>
            <a:pPr algn="l">
              <a:lnSpc>
                <a:spcPts val="3796"/>
              </a:lnSpc>
            </a:pPr>
            <a:r>
              <a:rPr lang="en-US" sz="2400">
                <a:solidFill>
                  <a:srgbClr val="E0D6DE"/>
                </a:solidFill>
                <a:latin typeface="Arimo"/>
                <a:ea typeface="Arimo"/>
                <a:cs typeface="Arimo"/>
                <a:sym typeface="Arimo"/>
              </a:rPr>
              <a:t>Hệ thống có thể kết nối và tích hợp với các thiết bị khác trong nhà thông minh.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0D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sp>
        <p:nvSpPr>
          <p:cNvPr id="4" name="Freeform 4"/>
          <p:cNvSpPr/>
          <p:nvPr/>
        </p:nvSpPr>
        <p:spPr>
          <a:xfrm>
            <a:off x="0" y="0"/>
            <a:ext cx="47625" cy="10287000"/>
          </a:xfrm>
          <a:custGeom>
            <a:avLst/>
            <a:gdLst/>
            <a:ahLst/>
            <a:cxnLst/>
            <a:rect l="l" t="t" r="r" b="b"/>
            <a:pathLst>
              <a:path w="47625" h="10287000">
                <a:moveTo>
                  <a:pt x="0" y="0"/>
                </a:moveTo>
                <a:lnTo>
                  <a:pt x="47625" y="0"/>
                </a:lnTo>
                <a:lnTo>
                  <a:pt x="47625" y="10287000"/>
                </a:lnTo>
                <a:lnTo>
                  <a:pt x="0" y="102870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2141000" y="2748616"/>
            <a:ext cx="6780980" cy="4931660"/>
            <a:chOff x="0" y="0"/>
            <a:chExt cx="9041307" cy="6575547"/>
          </a:xfrm>
        </p:grpSpPr>
        <p:sp>
          <p:nvSpPr>
            <p:cNvPr id="6" name="Freeform 6"/>
            <p:cNvSpPr/>
            <p:nvPr/>
          </p:nvSpPr>
          <p:spPr>
            <a:xfrm>
              <a:off x="0" y="0"/>
              <a:ext cx="9041257" cy="6575552"/>
            </a:xfrm>
            <a:custGeom>
              <a:avLst/>
              <a:gdLst/>
              <a:ahLst/>
              <a:cxnLst/>
              <a:rect l="l" t="t" r="r" b="b"/>
              <a:pathLst>
                <a:path w="9041257" h="6575552">
                  <a:moveTo>
                    <a:pt x="0" y="0"/>
                  </a:moveTo>
                  <a:lnTo>
                    <a:pt x="9041257" y="0"/>
                  </a:lnTo>
                  <a:lnTo>
                    <a:pt x="9041257" y="6575552"/>
                  </a:lnTo>
                  <a:lnTo>
                    <a:pt x="0" y="6575552"/>
                  </a:lnTo>
                  <a:lnTo>
                    <a:pt x="0" y="0"/>
                  </a:lnTo>
                  <a:close/>
                </a:path>
              </a:pathLst>
            </a:custGeom>
            <a:blipFill>
              <a:blip r:embed="rId6"/>
              <a:stretch>
                <a:fillRect t="-1620" b="-1620"/>
              </a:stretch>
            </a:blipFill>
          </p:spPr>
        </p:sp>
      </p:grpSp>
      <p:sp>
        <p:nvSpPr>
          <p:cNvPr id="7" name="Freeform 7"/>
          <p:cNvSpPr/>
          <p:nvPr/>
        </p:nvSpPr>
        <p:spPr>
          <a:xfrm>
            <a:off x="9537955" y="4071472"/>
            <a:ext cx="7192904" cy="1068539"/>
          </a:xfrm>
          <a:custGeom>
            <a:avLst/>
            <a:gdLst/>
            <a:ahLst/>
            <a:cxnLst/>
            <a:rect l="l" t="t" r="r" b="b"/>
            <a:pathLst>
              <a:path w="7192904" h="1068539">
                <a:moveTo>
                  <a:pt x="0" y="0"/>
                </a:moveTo>
                <a:lnTo>
                  <a:pt x="7192904" y="0"/>
                </a:lnTo>
                <a:lnTo>
                  <a:pt x="7192904" y="1068540"/>
                </a:lnTo>
                <a:lnTo>
                  <a:pt x="0" y="106854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9586612" y="7425014"/>
            <a:ext cx="7144247" cy="1061311"/>
          </a:xfrm>
          <a:custGeom>
            <a:avLst/>
            <a:gdLst/>
            <a:ahLst/>
            <a:cxnLst/>
            <a:rect l="l" t="t" r="r" b="b"/>
            <a:pathLst>
              <a:path w="7144247" h="1061311">
                <a:moveTo>
                  <a:pt x="0" y="0"/>
                </a:moveTo>
                <a:lnTo>
                  <a:pt x="7144247" y="0"/>
                </a:lnTo>
                <a:lnTo>
                  <a:pt x="7144247" y="1061311"/>
                </a:lnTo>
                <a:lnTo>
                  <a:pt x="0" y="106131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9537955" y="2856427"/>
            <a:ext cx="1671340" cy="468767"/>
          </a:xfrm>
          <a:prstGeom prst="rect">
            <a:avLst/>
          </a:prstGeom>
        </p:spPr>
        <p:txBody>
          <a:bodyPr lIns="0" tIns="0" rIns="0" bIns="0" rtlCol="0" anchor="t">
            <a:spAutoFit/>
          </a:bodyPr>
          <a:lstStyle/>
          <a:p>
            <a:pPr algn="l">
              <a:lnSpc>
                <a:spcPts val="3838"/>
              </a:lnSpc>
            </a:pPr>
            <a:r>
              <a:rPr lang="en-US" sz="2400">
                <a:solidFill>
                  <a:srgbClr val="B380FF"/>
                </a:solidFill>
                <a:latin typeface="Arimo"/>
                <a:ea typeface="Arimo"/>
                <a:cs typeface="Arimo"/>
                <a:sym typeface="Arimo"/>
              </a:rPr>
              <a:t>Tiêu chí</a:t>
            </a:r>
          </a:p>
        </p:txBody>
      </p:sp>
      <p:sp>
        <p:nvSpPr>
          <p:cNvPr id="10" name="TextBox 10"/>
          <p:cNvSpPr txBox="1"/>
          <p:nvPr/>
        </p:nvSpPr>
        <p:spPr>
          <a:xfrm>
            <a:off x="11922582" y="2876276"/>
            <a:ext cx="2162536" cy="954542"/>
          </a:xfrm>
          <a:prstGeom prst="rect">
            <a:avLst/>
          </a:prstGeom>
        </p:spPr>
        <p:txBody>
          <a:bodyPr lIns="0" tIns="0" rIns="0" bIns="0" rtlCol="0" anchor="t">
            <a:spAutoFit/>
          </a:bodyPr>
          <a:lstStyle/>
          <a:p>
            <a:pPr algn="l">
              <a:lnSpc>
                <a:spcPts val="3838"/>
              </a:lnSpc>
            </a:pPr>
            <a:r>
              <a:rPr lang="en-US" sz="2400">
                <a:solidFill>
                  <a:srgbClr val="B380FF"/>
                </a:solidFill>
                <a:latin typeface="Arimo"/>
                <a:ea typeface="Arimo"/>
                <a:cs typeface="Arimo"/>
                <a:sym typeface="Arimo"/>
              </a:rPr>
              <a:t>Điều khiển bằng cử chỉ tay</a:t>
            </a:r>
          </a:p>
        </p:txBody>
      </p:sp>
      <p:sp>
        <p:nvSpPr>
          <p:cNvPr id="11" name="TextBox 11"/>
          <p:cNvSpPr txBox="1"/>
          <p:nvPr/>
        </p:nvSpPr>
        <p:spPr>
          <a:xfrm>
            <a:off x="14469094" y="2856427"/>
            <a:ext cx="2442417" cy="954542"/>
          </a:xfrm>
          <a:prstGeom prst="rect">
            <a:avLst/>
          </a:prstGeom>
        </p:spPr>
        <p:txBody>
          <a:bodyPr lIns="0" tIns="0" rIns="0" bIns="0" rtlCol="0" anchor="t">
            <a:spAutoFit/>
          </a:bodyPr>
          <a:lstStyle/>
          <a:p>
            <a:pPr algn="l">
              <a:lnSpc>
                <a:spcPts val="3838"/>
              </a:lnSpc>
            </a:pPr>
            <a:r>
              <a:rPr lang="en-US" sz="2400">
                <a:solidFill>
                  <a:srgbClr val="B380FF"/>
                </a:solidFill>
                <a:latin typeface="Arimo"/>
                <a:ea typeface="Arimo"/>
                <a:cs typeface="Arimo"/>
                <a:sym typeface="Arimo"/>
              </a:rPr>
              <a:t>Điều khiển bằng điều khiển từ xa</a:t>
            </a:r>
          </a:p>
        </p:txBody>
      </p:sp>
      <p:sp>
        <p:nvSpPr>
          <p:cNvPr id="12" name="TextBox 12"/>
          <p:cNvSpPr txBox="1"/>
          <p:nvPr/>
        </p:nvSpPr>
        <p:spPr>
          <a:xfrm>
            <a:off x="9537955" y="4288676"/>
            <a:ext cx="1671340" cy="468767"/>
          </a:xfrm>
          <a:prstGeom prst="rect">
            <a:avLst/>
          </a:prstGeom>
        </p:spPr>
        <p:txBody>
          <a:bodyPr lIns="0" tIns="0" rIns="0" bIns="0" rtlCol="0" anchor="t">
            <a:spAutoFit/>
          </a:bodyPr>
          <a:lstStyle/>
          <a:p>
            <a:pPr algn="l">
              <a:lnSpc>
                <a:spcPts val="3838"/>
              </a:lnSpc>
            </a:pPr>
            <a:r>
              <a:rPr lang="en-US" sz="2400">
                <a:solidFill>
                  <a:srgbClr val="07070C"/>
                </a:solidFill>
                <a:latin typeface="Arimo Bold"/>
                <a:ea typeface="Arimo Bold"/>
                <a:cs typeface="Arimo Bold"/>
                <a:sym typeface="Arimo Bold"/>
              </a:rPr>
              <a:t>Tương tác</a:t>
            </a:r>
          </a:p>
        </p:txBody>
      </p:sp>
      <p:sp>
        <p:nvSpPr>
          <p:cNvPr id="13" name="TextBox 13"/>
          <p:cNvSpPr txBox="1"/>
          <p:nvPr/>
        </p:nvSpPr>
        <p:spPr>
          <a:xfrm>
            <a:off x="11875501" y="4185469"/>
            <a:ext cx="1667856" cy="954542"/>
          </a:xfrm>
          <a:prstGeom prst="rect">
            <a:avLst/>
          </a:prstGeom>
        </p:spPr>
        <p:txBody>
          <a:bodyPr lIns="0" tIns="0" rIns="0" bIns="0" rtlCol="0" anchor="t">
            <a:spAutoFit/>
          </a:bodyPr>
          <a:lstStyle/>
          <a:p>
            <a:pPr algn="l">
              <a:lnSpc>
                <a:spcPts val="3838"/>
              </a:lnSpc>
            </a:pPr>
            <a:r>
              <a:rPr lang="en-US" sz="2400">
                <a:solidFill>
                  <a:srgbClr val="07070C"/>
                </a:solidFill>
                <a:latin typeface="Arimo Bold"/>
                <a:ea typeface="Arimo Bold"/>
                <a:cs typeface="Arimo Bold"/>
                <a:sym typeface="Arimo Bold"/>
              </a:rPr>
              <a:t>Trực tiếp, tự nhiên</a:t>
            </a:r>
          </a:p>
        </p:txBody>
      </p:sp>
      <p:sp>
        <p:nvSpPr>
          <p:cNvPr id="14" name="TextBox 14"/>
          <p:cNvSpPr txBox="1"/>
          <p:nvPr/>
        </p:nvSpPr>
        <p:spPr>
          <a:xfrm>
            <a:off x="14469094" y="4213301"/>
            <a:ext cx="2105628" cy="954542"/>
          </a:xfrm>
          <a:prstGeom prst="rect">
            <a:avLst/>
          </a:prstGeom>
        </p:spPr>
        <p:txBody>
          <a:bodyPr lIns="0" tIns="0" rIns="0" bIns="0" rtlCol="0" anchor="t">
            <a:spAutoFit/>
          </a:bodyPr>
          <a:lstStyle/>
          <a:p>
            <a:pPr algn="l">
              <a:lnSpc>
                <a:spcPts val="3838"/>
              </a:lnSpc>
            </a:pPr>
            <a:r>
              <a:rPr lang="en-US" sz="2400">
                <a:solidFill>
                  <a:srgbClr val="07070C"/>
                </a:solidFill>
                <a:latin typeface="Arimo Bold"/>
                <a:ea typeface="Arimo Bold"/>
                <a:cs typeface="Arimo Bold"/>
                <a:sym typeface="Arimo Bold"/>
              </a:rPr>
              <a:t>Gián tiếp, cần cầm nắm</a:t>
            </a:r>
          </a:p>
        </p:txBody>
      </p:sp>
      <p:sp>
        <p:nvSpPr>
          <p:cNvPr id="15" name="TextBox 15"/>
          <p:cNvSpPr txBox="1"/>
          <p:nvPr/>
        </p:nvSpPr>
        <p:spPr>
          <a:xfrm>
            <a:off x="9586612" y="5570176"/>
            <a:ext cx="1671340" cy="468767"/>
          </a:xfrm>
          <a:prstGeom prst="rect">
            <a:avLst/>
          </a:prstGeom>
        </p:spPr>
        <p:txBody>
          <a:bodyPr lIns="0" tIns="0" rIns="0" bIns="0" rtlCol="0" anchor="t">
            <a:spAutoFit/>
          </a:bodyPr>
          <a:lstStyle/>
          <a:p>
            <a:pPr algn="l">
              <a:lnSpc>
                <a:spcPts val="3838"/>
              </a:lnSpc>
            </a:pPr>
            <a:r>
              <a:rPr lang="en-US" sz="2400">
                <a:solidFill>
                  <a:srgbClr val="B380FF"/>
                </a:solidFill>
                <a:latin typeface="Arimo"/>
                <a:ea typeface="Arimo"/>
                <a:cs typeface="Arimo"/>
                <a:sym typeface="Arimo"/>
              </a:rPr>
              <a:t>Tiện lợi</a:t>
            </a:r>
          </a:p>
        </p:txBody>
      </p:sp>
      <p:sp>
        <p:nvSpPr>
          <p:cNvPr id="16" name="TextBox 16"/>
          <p:cNvSpPr txBox="1"/>
          <p:nvPr/>
        </p:nvSpPr>
        <p:spPr>
          <a:xfrm>
            <a:off x="11922583" y="5570176"/>
            <a:ext cx="1987004" cy="1440317"/>
          </a:xfrm>
          <a:prstGeom prst="rect">
            <a:avLst/>
          </a:prstGeom>
        </p:spPr>
        <p:txBody>
          <a:bodyPr lIns="0" tIns="0" rIns="0" bIns="0" rtlCol="0" anchor="t">
            <a:spAutoFit/>
          </a:bodyPr>
          <a:lstStyle/>
          <a:p>
            <a:pPr algn="l">
              <a:lnSpc>
                <a:spcPts val="3838"/>
              </a:lnSpc>
            </a:pPr>
            <a:r>
              <a:rPr lang="en-US" sz="2400">
                <a:solidFill>
                  <a:srgbClr val="B380FF"/>
                </a:solidFill>
                <a:latin typeface="Arimo"/>
                <a:ea typeface="Arimo"/>
                <a:cs typeface="Arimo"/>
                <a:sym typeface="Arimo"/>
              </a:rPr>
              <a:t>Cao, không cần thao tác cầm nắm</a:t>
            </a:r>
          </a:p>
        </p:txBody>
      </p:sp>
      <p:sp>
        <p:nvSpPr>
          <p:cNvPr id="17" name="TextBox 17"/>
          <p:cNvSpPr txBox="1"/>
          <p:nvPr/>
        </p:nvSpPr>
        <p:spPr>
          <a:xfrm>
            <a:off x="14469094" y="5570176"/>
            <a:ext cx="2058003" cy="1440317"/>
          </a:xfrm>
          <a:prstGeom prst="rect">
            <a:avLst/>
          </a:prstGeom>
        </p:spPr>
        <p:txBody>
          <a:bodyPr lIns="0" tIns="0" rIns="0" bIns="0" rtlCol="0" anchor="t">
            <a:spAutoFit/>
          </a:bodyPr>
          <a:lstStyle/>
          <a:p>
            <a:pPr algn="l">
              <a:lnSpc>
                <a:spcPts val="3838"/>
              </a:lnSpc>
            </a:pPr>
            <a:r>
              <a:rPr lang="en-US" sz="2400">
                <a:solidFill>
                  <a:srgbClr val="B380FF"/>
                </a:solidFill>
                <a:latin typeface="Arimo"/>
                <a:ea typeface="Arimo"/>
                <a:cs typeface="Arimo"/>
                <a:sym typeface="Arimo"/>
              </a:rPr>
              <a:t>Trung bình, cần cầm nắm thiết bị</a:t>
            </a:r>
          </a:p>
        </p:txBody>
      </p:sp>
      <p:sp>
        <p:nvSpPr>
          <p:cNvPr id="18" name="TextBox 18"/>
          <p:cNvSpPr txBox="1"/>
          <p:nvPr/>
        </p:nvSpPr>
        <p:spPr>
          <a:xfrm>
            <a:off x="9586612" y="7426011"/>
            <a:ext cx="1829431" cy="954542"/>
          </a:xfrm>
          <a:prstGeom prst="rect">
            <a:avLst/>
          </a:prstGeom>
        </p:spPr>
        <p:txBody>
          <a:bodyPr lIns="0" tIns="0" rIns="0" bIns="0" rtlCol="0" anchor="t">
            <a:spAutoFit/>
          </a:bodyPr>
          <a:lstStyle/>
          <a:p>
            <a:pPr algn="l">
              <a:lnSpc>
                <a:spcPts val="3838"/>
              </a:lnSpc>
            </a:pPr>
            <a:r>
              <a:rPr lang="en-US" sz="2400">
                <a:solidFill>
                  <a:srgbClr val="07070C"/>
                </a:solidFill>
                <a:latin typeface="Arimo Bold"/>
                <a:ea typeface="Arimo Bold"/>
                <a:cs typeface="Arimo Bold"/>
                <a:sym typeface="Arimo Bold"/>
              </a:rPr>
              <a:t>Tiết kiệm năng lượng</a:t>
            </a:r>
          </a:p>
        </p:txBody>
      </p:sp>
      <p:sp>
        <p:nvSpPr>
          <p:cNvPr id="19" name="TextBox 19"/>
          <p:cNvSpPr txBox="1"/>
          <p:nvPr/>
        </p:nvSpPr>
        <p:spPr>
          <a:xfrm>
            <a:off x="11819404" y="7362918"/>
            <a:ext cx="2437785" cy="954542"/>
          </a:xfrm>
          <a:prstGeom prst="rect">
            <a:avLst/>
          </a:prstGeom>
        </p:spPr>
        <p:txBody>
          <a:bodyPr lIns="0" tIns="0" rIns="0" bIns="0" rtlCol="0" anchor="t">
            <a:spAutoFit/>
          </a:bodyPr>
          <a:lstStyle/>
          <a:p>
            <a:pPr algn="l">
              <a:lnSpc>
                <a:spcPts val="3838"/>
              </a:lnSpc>
            </a:pPr>
            <a:r>
              <a:rPr lang="en-US" sz="2400">
                <a:solidFill>
                  <a:srgbClr val="07070C"/>
                </a:solidFill>
                <a:latin typeface="Arimo Bold"/>
                <a:ea typeface="Arimo Bold"/>
                <a:cs typeface="Arimo Bold"/>
                <a:sym typeface="Arimo Bold"/>
              </a:rPr>
              <a:t>Cao, có thể tự động điều chỉnh</a:t>
            </a:r>
          </a:p>
        </p:txBody>
      </p:sp>
      <p:sp>
        <p:nvSpPr>
          <p:cNvPr id="20" name="TextBox 20"/>
          <p:cNvSpPr txBox="1"/>
          <p:nvPr/>
        </p:nvSpPr>
        <p:spPr>
          <a:xfrm>
            <a:off x="14469094" y="7394766"/>
            <a:ext cx="2261764" cy="954542"/>
          </a:xfrm>
          <a:prstGeom prst="rect">
            <a:avLst/>
          </a:prstGeom>
        </p:spPr>
        <p:txBody>
          <a:bodyPr lIns="0" tIns="0" rIns="0" bIns="0" rtlCol="0" anchor="t">
            <a:spAutoFit/>
          </a:bodyPr>
          <a:lstStyle/>
          <a:p>
            <a:pPr algn="l">
              <a:lnSpc>
                <a:spcPts val="3838"/>
              </a:lnSpc>
            </a:pPr>
            <a:r>
              <a:rPr lang="en-US" sz="2400">
                <a:solidFill>
                  <a:srgbClr val="07070C"/>
                </a:solidFill>
                <a:latin typeface="Arimo Bold"/>
                <a:ea typeface="Arimo Bold"/>
                <a:cs typeface="Arimo Bold"/>
                <a:sym typeface="Arimo Bold"/>
              </a:rPr>
              <a:t>Thấp, cần can thiệp thủ công</a:t>
            </a:r>
          </a:p>
        </p:txBody>
      </p:sp>
      <p:sp>
        <p:nvSpPr>
          <p:cNvPr id="21" name="TextBox 21"/>
          <p:cNvSpPr txBox="1"/>
          <p:nvPr/>
        </p:nvSpPr>
        <p:spPr>
          <a:xfrm>
            <a:off x="1662964" y="747183"/>
            <a:ext cx="14962072" cy="1134110"/>
          </a:xfrm>
          <a:prstGeom prst="rect">
            <a:avLst/>
          </a:prstGeom>
        </p:spPr>
        <p:txBody>
          <a:bodyPr lIns="0" tIns="0" rIns="0" bIns="0" rtlCol="0" anchor="t">
            <a:spAutoFit/>
          </a:bodyPr>
          <a:lstStyle/>
          <a:p>
            <a:pPr algn="ctr">
              <a:lnSpc>
                <a:spcPts val="7839"/>
              </a:lnSpc>
            </a:pPr>
            <a:r>
              <a:rPr lang="en-US" sz="5599">
                <a:solidFill>
                  <a:srgbClr val="B380FF"/>
                </a:solidFill>
                <a:latin typeface="Arimo"/>
                <a:ea typeface="Arimo"/>
                <a:cs typeface="Arimo"/>
                <a:sym typeface="Arimo"/>
              </a:rPr>
              <a:t>Kết quả và so sánh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grpSp>
        <p:nvGrpSpPr>
          <p:cNvPr id="6" name="Group 6"/>
          <p:cNvGrpSpPr/>
          <p:nvPr/>
        </p:nvGrpSpPr>
        <p:grpSpPr>
          <a:xfrm>
            <a:off x="385762" y="3114675"/>
            <a:ext cx="6086475" cy="4057650"/>
            <a:chOff x="0" y="0"/>
            <a:chExt cx="8115300" cy="5410200"/>
          </a:xfrm>
        </p:grpSpPr>
        <p:sp>
          <p:nvSpPr>
            <p:cNvPr id="7" name="Freeform 7" descr="preencoded.png"/>
            <p:cNvSpPr/>
            <p:nvPr/>
          </p:nvSpPr>
          <p:spPr>
            <a:xfrm>
              <a:off x="0" y="0"/>
              <a:ext cx="8115300" cy="5410200"/>
            </a:xfrm>
            <a:custGeom>
              <a:avLst/>
              <a:gdLst/>
              <a:ahLst/>
              <a:cxnLst/>
              <a:rect l="l" t="t" r="r" b="b"/>
              <a:pathLst>
                <a:path w="8115300" h="5410200">
                  <a:moveTo>
                    <a:pt x="0" y="0"/>
                  </a:moveTo>
                  <a:lnTo>
                    <a:pt x="8115300" y="0"/>
                  </a:lnTo>
                  <a:lnTo>
                    <a:pt x="8115300" y="5410200"/>
                  </a:lnTo>
                  <a:lnTo>
                    <a:pt x="0" y="5410200"/>
                  </a:lnTo>
                  <a:lnTo>
                    <a:pt x="0" y="0"/>
                  </a:lnTo>
                  <a:close/>
                </a:path>
              </a:pathLst>
            </a:custGeom>
            <a:blipFill>
              <a:blip r:embed="rId5"/>
              <a:stretch>
                <a:fillRect/>
              </a:stretch>
            </a:blipFill>
          </p:spPr>
        </p:sp>
      </p:grpSp>
      <p:sp>
        <p:nvSpPr>
          <p:cNvPr id="8" name="TextBox 8"/>
          <p:cNvSpPr txBox="1"/>
          <p:nvPr/>
        </p:nvSpPr>
        <p:spPr>
          <a:xfrm>
            <a:off x="8029486" y="2212509"/>
            <a:ext cx="7532370" cy="987266"/>
          </a:xfrm>
          <a:prstGeom prst="rect">
            <a:avLst/>
          </a:prstGeom>
        </p:spPr>
        <p:txBody>
          <a:bodyPr lIns="0" tIns="0" rIns="0" bIns="0" rtlCol="0" anchor="t">
            <a:spAutoFit/>
          </a:bodyPr>
          <a:lstStyle/>
          <a:p>
            <a:pPr algn="l">
              <a:lnSpc>
                <a:spcPts val="7592"/>
              </a:lnSpc>
            </a:pPr>
            <a:r>
              <a:rPr lang="en-US" sz="6075">
                <a:solidFill>
                  <a:srgbClr val="B380FF"/>
                </a:solidFill>
                <a:latin typeface="Arimo"/>
                <a:ea typeface="Arimo"/>
                <a:cs typeface="Arimo"/>
                <a:sym typeface="Arimo"/>
              </a:rPr>
              <a:t>Kết luận</a:t>
            </a:r>
          </a:p>
        </p:txBody>
      </p:sp>
      <p:sp>
        <p:nvSpPr>
          <p:cNvPr id="9" name="TextBox 9"/>
          <p:cNvSpPr txBox="1"/>
          <p:nvPr/>
        </p:nvSpPr>
        <p:spPr>
          <a:xfrm>
            <a:off x="8029486" y="3554045"/>
            <a:ext cx="9087029" cy="1926281"/>
          </a:xfrm>
          <a:prstGeom prst="rect">
            <a:avLst/>
          </a:prstGeom>
        </p:spPr>
        <p:txBody>
          <a:bodyPr lIns="0" tIns="0" rIns="0" bIns="0" rtlCol="0" anchor="t">
            <a:spAutoFit/>
          </a:bodyPr>
          <a:lstStyle/>
          <a:p>
            <a:pPr algn="l">
              <a:lnSpc>
                <a:spcPts val="3837"/>
              </a:lnSpc>
            </a:pPr>
            <a:r>
              <a:rPr lang="en-US" sz="2400">
                <a:solidFill>
                  <a:srgbClr val="E0D6DE"/>
                </a:solidFill>
                <a:latin typeface="Arimo"/>
                <a:ea typeface="Arimo"/>
                <a:cs typeface="Arimo"/>
                <a:sym typeface="Arimo"/>
              </a:rPr>
              <a:t>Hệ thống điều khiển đèn bằng cử chỉ tay đạt được những kết quả tích cực, tương tác tự nhiên, tiện lợi và tiết kiệm năng lượng. Đây là một bước tiến trong hướng tới các không gian thông minh, tự động hóa và nâng cao trải nghiệm người dùng.</a:t>
            </a:r>
          </a:p>
        </p:txBody>
      </p:sp>
      <p:sp>
        <p:nvSpPr>
          <p:cNvPr id="10" name="TextBox 10"/>
          <p:cNvSpPr txBox="1"/>
          <p:nvPr/>
        </p:nvSpPr>
        <p:spPr>
          <a:xfrm>
            <a:off x="8029486" y="5876360"/>
            <a:ext cx="9087029" cy="1926281"/>
          </a:xfrm>
          <a:prstGeom prst="rect">
            <a:avLst/>
          </a:prstGeom>
        </p:spPr>
        <p:txBody>
          <a:bodyPr lIns="0" tIns="0" rIns="0" bIns="0" rtlCol="0" anchor="t">
            <a:spAutoFit/>
          </a:bodyPr>
          <a:lstStyle/>
          <a:p>
            <a:pPr algn="l">
              <a:lnSpc>
                <a:spcPts val="3837"/>
              </a:lnSpc>
            </a:pPr>
            <a:r>
              <a:rPr lang="en-US" sz="2400">
                <a:solidFill>
                  <a:srgbClr val="E0D6DE"/>
                </a:solidFill>
                <a:latin typeface="Arimo"/>
                <a:ea typeface="Arimo"/>
                <a:cs typeface="Arimo"/>
                <a:sym typeface="Arimo"/>
              </a:rPr>
              <a:t>Trong tương lai, chúng em sẽ tiếp tục nghiên cứu và phát triển các tính năng mới, nâng cao độ chính xác và mở rộng khả năng tích hợp, hướng tới một hệ thống điều khiển đèn thông minh và toàn diện hơn.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4" name="Freeform 4" descr="preencoded.png"/>
          <p:cNvSpPr/>
          <p:nvPr/>
        </p:nvSpPr>
        <p:spPr>
          <a:xfrm>
            <a:off x="1171574" y="3401787"/>
            <a:ext cx="4693104" cy="3619499"/>
          </a:xfrm>
          <a:custGeom>
            <a:avLst/>
            <a:gdLst/>
            <a:ahLst/>
            <a:cxnLst/>
            <a:rect l="l" t="t" r="r" b="b"/>
            <a:pathLst>
              <a:path w="4693104" h="3619499">
                <a:moveTo>
                  <a:pt x="0" y="0"/>
                </a:moveTo>
                <a:lnTo>
                  <a:pt x="4693104" y="0"/>
                </a:lnTo>
                <a:lnTo>
                  <a:pt x="4693104" y="3619499"/>
                </a:lnTo>
                <a:lnTo>
                  <a:pt x="0" y="3619499"/>
                </a:lnTo>
                <a:lnTo>
                  <a:pt x="0" y="0"/>
                </a:lnTo>
                <a:close/>
              </a:path>
            </a:pathLst>
          </a:custGeom>
          <a:blipFill>
            <a:blip r:embed="rId5"/>
            <a:stretch>
              <a:fillRect l="-12171" r="-12171"/>
            </a:stretch>
          </a:blipFill>
        </p:spPr>
      </p:sp>
      <p:sp>
        <p:nvSpPr>
          <p:cNvPr id="5" name="TextBox 5"/>
          <p:cNvSpPr txBox="1"/>
          <p:nvPr/>
        </p:nvSpPr>
        <p:spPr>
          <a:xfrm>
            <a:off x="8052346" y="3216473"/>
            <a:ext cx="7486650" cy="897731"/>
          </a:xfrm>
          <a:prstGeom prst="rect">
            <a:avLst/>
          </a:prstGeom>
        </p:spPr>
        <p:txBody>
          <a:bodyPr lIns="0" tIns="0" rIns="0" bIns="0" rtlCol="0" anchor="t">
            <a:spAutoFit/>
          </a:bodyPr>
          <a:lstStyle/>
          <a:p>
            <a:pPr algn="l">
              <a:lnSpc>
                <a:spcPts val="7594"/>
              </a:lnSpc>
            </a:pPr>
            <a:r>
              <a:rPr lang="en-US" sz="6100">
                <a:solidFill>
                  <a:srgbClr val="B380FF"/>
                </a:solidFill>
                <a:latin typeface="Arimo"/>
                <a:ea typeface="Arimo"/>
                <a:cs typeface="Arimo"/>
                <a:sym typeface="Arimo"/>
              </a:rPr>
              <a:t>Cảm ơn</a:t>
            </a:r>
          </a:p>
        </p:txBody>
      </p:sp>
      <p:sp>
        <p:nvSpPr>
          <p:cNvPr id="6" name="TextBox 6"/>
          <p:cNvSpPr txBox="1"/>
          <p:nvPr/>
        </p:nvSpPr>
        <p:spPr>
          <a:xfrm>
            <a:off x="8052347" y="4538110"/>
            <a:ext cx="9041309" cy="2405634"/>
          </a:xfrm>
          <a:prstGeom prst="rect">
            <a:avLst/>
          </a:prstGeom>
        </p:spPr>
        <p:txBody>
          <a:bodyPr lIns="0" tIns="0" rIns="0" bIns="0" rtlCol="0" anchor="t">
            <a:spAutoFit/>
          </a:bodyPr>
          <a:lstStyle/>
          <a:p>
            <a:pPr algn="l">
              <a:lnSpc>
                <a:spcPts val="3888"/>
              </a:lnSpc>
            </a:pPr>
            <a:r>
              <a:rPr lang="en-US" sz="2400" spc="22">
                <a:solidFill>
                  <a:srgbClr val="E0D6DE"/>
                </a:solidFill>
                <a:latin typeface="TT Rounds Condensed"/>
                <a:ea typeface="TT Rounds Condensed"/>
                <a:cs typeface="TT Rounds Condensed"/>
                <a:sym typeface="TT Rounds Condensed"/>
              </a:rPr>
              <a:t>Chúng em xin gửi lời cảm ơn chân thành tới Ban giám khảo và Ban tổ chức vì đã tạo ra sân chơi bổ ích và cơ hội để chúng em thể hiện khả năng của mình. Xin cảm ơn thầy cô và cố vấn đã luôn hỗ trợ, hướng dẫn và chia sẽ kiến thức quý báu. Xin cảm ơn tất cả mọi người đã lắng nghe bài thuyết trình của đội chúng 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10617639" y="1028700"/>
            <a:ext cx="5849840" cy="3982285"/>
            <a:chOff x="0" y="0"/>
            <a:chExt cx="7799787" cy="5309713"/>
          </a:xfrm>
        </p:grpSpPr>
        <p:sp>
          <p:nvSpPr>
            <p:cNvPr id="5" name="Freeform 5" descr="preencoded.png"/>
            <p:cNvSpPr/>
            <p:nvPr/>
          </p:nvSpPr>
          <p:spPr>
            <a:xfrm>
              <a:off x="0" y="0"/>
              <a:ext cx="7799832" cy="5309743"/>
            </a:xfrm>
            <a:custGeom>
              <a:avLst/>
              <a:gdLst/>
              <a:ahLst/>
              <a:cxnLst/>
              <a:rect l="l" t="t" r="r" b="b"/>
              <a:pathLst>
                <a:path w="7799832" h="5309743">
                  <a:moveTo>
                    <a:pt x="0" y="0"/>
                  </a:moveTo>
                  <a:lnTo>
                    <a:pt x="7799832" y="0"/>
                  </a:lnTo>
                  <a:lnTo>
                    <a:pt x="7799832" y="5309743"/>
                  </a:lnTo>
                  <a:lnTo>
                    <a:pt x="0" y="5309743"/>
                  </a:lnTo>
                  <a:lnTo>
                    <a:pt x="0" y="0"/>
                  </a:lnTo>
                  <a:close/>
                </a:path>
              </a:pathLst>
            </a:custGeom>
            <a:blipFill>
              <a:blip r:embed="rId4"/>
              <a:stretch>
                <a:fillRect/>
              </a:stretch>
            </a:blipFill>
          </p:spPr>
        </p:sp>
      </p:grpSp>
      <p:grpSp>
        <p:nvGrpSpPr>
          <p:cNvPr id="6" name="Group 6"/>
          <p:cNvGrpSpPr/>
          <p:nvPr/>
        </p:nvGrpSpPr>
        <p:grpSpPr>
          <a:xfrm>
            <a:off x="10952455" y="5276015"/>
            <a:ext cx="5180209" cy="3982285"/>
            <a:chOff x="0" y="0"/>
            <a:chExt cx="6906945" cy="5309713"/>
          </a:xfrm>
        </p:grpSpPr>
        <p:sp>
          <p:nvSpPr>
            <p:cNvPr id="7" name="Freeform 7"/>
            <p:cNvSpPr/>
            <p:nvPr/>
          </p:nvSpPr>
          <p:spPr>
            <a:xfrm>
              <a:off x="0" y="0"/>
              <a:ext cx="6906895" cy="5309743"/>
            </a:xfrm>
            <a:custGeom>
              <a:avLst/>
              <a:gdLst/>
              <a:ahLst/>
              <a:cxnLst/>
              <a:rect l="l" t="t" r="r" b="b"/>
              <a:pathLst>
                <a:path w="6906895" h="5309743">
                  <a:moveTo>
                    <a:pt x="0" y="0"/>
                  </a:moveTo>
                  <a:lnTo>
                    <a:pt x="6906895" y="0"/>
                  </a:lnTo>
                  <a:lnTo>
                    <a:pt x="6906895" y="5309743"/>
                  </a:lnTo>
                  <a:lnTo>
                    <a:pt x="0" y="5309743"/>
                  </a:lnTo>
                  <a:lnTo>
                    <a:pt x="0" y="0"/>
                  </a:lnTo>
                  <a:close/>
                </a:path>
              </a:pathLst>
            </a:custGeom>
            <a:blipFill>
              <a:blip r:embed="rId5"/>
              <a:stretch>
                <a:fillRect l="-23" r="-23"/>
              </a:stretch>
            </a:blipFill>
          </p:spPr>
        </p:sp>
      </p:grpSp>
      <p:sp>
        <p:nvSpPr>
          <p:cNvPr id="8" name="TextBox 8"/>
          <p:cNvSpPr txBox="1"/>
          <p:nvPr/>
        </p:nvSpPr>
        <p:spPr>
          <a:xfrm>
            <a:off x="1028700" y="1718188"/>
            <a:ext cx="5532090" cy="3512344"/>
          </a:xfrm>
          <a:prstGeom prst="rect">
            <a:avLst/>
          </a:prstGeom>
        </p:spPr>
        <p:txBody>
          <a:bodyPr lIns="0" tIns="0" rIns="0" bIns="0" rtlCol="0" anchor="t">
            <a:spAutoFit/>
          </a:bodyPr>
          <a:lstStyle/>
          <a:p>
            <a:pPr algn="l">
              <a:lnSpc>
                <a:spcPts val="9000"/>
              </a:lnSpc>
            </a:pPr>
            <a:r>
              <a:rPr lang="en-US" sz="7500">
                <a:solidFill>
                  <a:srgbClr val="E0D6DE"/>
                </a:solidFill>
                <a:latin typeface="Arimo"/>
                <a:ea typeface="Arimo"/>
                <a:cs typeface="Arimo"/>
                <a:sym typeface="Arimo"/>
              </a:rPr>
              <a:t>Điều khiển đèn bằng cử chỉ tay</a:t>
            </a:r>
          </a:p>
        </p:txBody>
      </p:sp>
      <p:sp>
        <p:nvSpPr>
          <p:cNvPr id="9" name="TextBox 9"/>
          <p:cNvSpPr txBox="1"/>
          <p:nvPr/>
        </p:nvSpPr>
        <p:spPr>
          <a:xfrm>
            <a:off x="1028700" y="5550811"/>
            <a:ext cx="9588939" cy="2589733"/>
          </a:xfrm>
          <a:prstGeom prst="rect">
            <a:avLst/>
          </a:prstGeom>
        </p:spPr>
        <p:txBody>
          <a:bodyPr lIns="0" tIns="0" rIns="0" bIns="0" rtlCol="0" anchor="t">
            <a:spAutoFit/>
          </a:bodyPr>
          <a:lstStyle/>
          <a:p>
            <a:pPr algn="l">
              <a:lnSpc>
                <a:spcPts val="4135"/>
              </a:lnSpc>
            </a:pPr>
            <a:r>
              <a:rPr lang="en-US" sz="2953">
                <a:solidFill>
                  <a:srgbClr val="E0D6DE"/>
                </a:solidFill>
                <a:latin typeface="Arimo"/>
                <a:ea typeface="Arimo"/>
                <a:cs typeface="Arimo"/>
                <a:sym typeface="Arimo"/>
              </a:rPr>
              <a:t>Công nghệ điều khiển đèn bằng cử chỉ tay mang lại sự tiện lợi và tương tác tự nhiên trong không gian thông minh. Với các cảm biến và thuật toán nhận diện chuyển động, người dùng có thể bật/tắt đèn hoặc điều chỉnh độ sáng chỉ bằng một cử chỉ đơn giản.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11430000" y="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grpSp>
        <p:nvGrpSpPr>
          <p:cNvPr id="6" name="Group 6"/>
          <p:cNvGrpSpPr/>
          <p:nvPr/>
        </p:nvGrpSpPr>
        <p:grpSpPr>
          <a:xfrm>
            <a:off x="11769775" y="3081486"/>
            <a:ext cx="6178302" cy="4124028"/>
            <a:chOff x="0" y="0"/>
            <a:chExt cx="8237736" cy="5498704"/>
          </a:xfrm>
        </p:grpSpPr>
        <p:sp>
          <p:nvSpPr>
            <p:cNvPr id="7" name="Freeform 7" descr="preencoded.png"/>
            <p:cNvSpPr/>
            <p:nvPr/>
          </p:nvSpPr>
          <p:spPr>
            <a:xfrm>
              <a:off x="0" y="0"/>
              <a:ext cx="8237728" cy="5498719"/>
            </a:xfrm>
            <a:custGeom>
              <a:avLst/>
              <a:gdLst/>
              <a:ahLst/>
              <a:cxnLst/>
              <a:rect l="l" t="t" r="r" b="b"/>
              <a:pathLst>
                <a:path w="8237728" h="5498719">
                  <a:moveTo>
                    <a:pt x="0" y="0"/>
                  </a:moveTo>
                  <a:lnTo>
                    <a:pt x="8237728" y="0"/>
                  </a:lnTo>
                  <a:lnTo>
                    <a:pt x="8237728" y="5498719"/>
                  </a:lnTo>
                  <a:lnTo>
                    <a:pt x="0" y="5498719"/>
                  </a:lnTo>
                  <a:lnTo>
                    <a:pt x="0" y="0"/>
                  </a:lnTo>
                  <a:close/>
                </a:path>
              </a:pathLst>
            </a:custGeom>
            <a:blipFill>
              <a:blip r:embed="rId5"/>
              <a:stretch>
                <a:fillRect l="-24" r="-24"/>
              </a:stretch>
            </a:blipFill>
          </p:spPr>
        </p:sp>
      </p:grpSp>
      <p:sp>
        <p:nvSpPr>
          <p:cNvPr id="8" name="TextBox 8"/>
          <p:cNvSpPr txBox="1"/>
          <p:nvPr/>
        </p:nvSpPr>
        <p:spPr>
          <a:xfrm>
            <a:off x="1042899" y="1558855"/>
            <a:ext cx="9344204" cy="1702832"/>
          </a:xfrm>
          <a:prstGeom prst="rect">
            <a:avLst/>
          </a:prstGeom>
        </p:spPr>
        <p:txBody>
          <a:bodyPr lIns="0" tIns="0" rIns="0" bIns="0" rtlCol="0" anchor="t">
            <a:spAutoFit/>
          </a:bodyPr>
          <a:lstStyle/>
          <a:p>
            <a:pPr algn="l">
              <a:lnSpc>
                <a:spcPts val="6687"/>
              </a:lnSpc>
            </a:pPr>
            <a:r>
              <a:rPr lang="en-US" sz="5350">
                <a:solidFill>
                  <a:srgbClr val="B380FF"/>
                </a:solidFill>
                <a:latin typeface="Arimo"/>
                <a:ea typeface="Arimo"/>
                <a:cs typeface="Arimo"/>
                <a:sym typeface="Arimo"/>
              </a:rPr>
              <a:t>Tổng quan về công nghệ điều khiển bằng cử chỉ</a:t>
            </a:r>
          </a:p>
        </p:txBody>
      </p:sp>
      <p:sp>
        <p:nvSpPr>
          <p:cNvPr id="9" name="Freeform 9"/>
          <p:cNvSpPr/>
          <p:nvPr/>
        </p:nvSpPr>
        <p:spPr>
          <a:xfrm>
            <a:off x="951459" y="4020740"/>
            <a:ext cx="611505" cy="611505"/>
          </a:xfrm>
          <a:custGeom>
            <a:avLst/>
            <a:gdLst/>
            <a:ahLst/>
            <a:cxnLst/>
            <a:rect l="l" t="t" r="r" b="b"/>
            <a:pathLst>
              <a:path w="611505" h="611505">
                <a:moveTo>
                  <a:pt x="0" y="0"/>
                </a:moveTo>
                <a:lnTo>
                  <a:pt x="611505" y="0"/>
                </a:lnTo>
                <a:lnTo>
                  <a:pt x="611505" y="611505"/>
                </a:lnTo>
                <a:lnTo>
                  <a:pt x="0" y="6115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1926194" y="4009310"/>
            <a:ext cx="3215312" cy="476357"/>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Tiện lợi</a:t>
            </a:r>
          </a:p>
        </p:txBody>
      </p:sp>
      <p:sp>
        <p:nvSpPr>
          <p:cNvPr id="11" name="TextBox 11"/>
          <p:cNvSpPr txBox="1"/>
          <p:nvPr/>
        </p:nvSpPr>
        <p:spPr>
          <a:xfrm>
            <a:off x="1926194" y="4454009"/>
            <a:ext cx="8460909" cy="953578"/>
          </a:xfrm>
          <a:prstGeom prst="rect">
            <a:avLst/>
          </a:prstGeom>
        </p:spPr>
        <p:txBody>
          <a:bodyPr lIns="0" tIns="0" rIns="0" bIns="0" rtlCol="0" anchor="t">
            <a:spAutoFit/>
          </a:bodyPr>
          <a:lstStyle/>
          <a:p>
            <a:pPr algn="l">
              <a:lnSpc>
                <a:spcPts val="3846"/>
              </a:lnSpc>
            </a:pPr>
            <a:r>
              <a:rPr lang="en-US" sz="2400">
                <a:solidFill>
                  <a:srgbClr val="E0D6DE"/>
                </a:solidFill>
                <a:latin typeface="Arimo"/>
                <a:ea typeface="Arimo"/>
                <a:cs typeface="Arimo"/>
                <a:sym typeface="Arimo"/>
              </a:rPr>
              <a:t>Không cần thao tác cầm nắm, chỉ cần vài cử động đơn giản của tay.</a:t>
            </a:r>
          </a:p>
        </p:txBody>
      </p:sp>
      <p:sp>
        <p:nvSpPr>
          <p:cNvPr id="12" name="Freeform 12"/>
          <p:cNvSpPr/>
          <p:nvPr/>
        </p:nvSpPr>
        <p:spPr>
          <a:xfrm>
            <a:off x="951459" y="5620791"/>
            <a:ext cx="611505" cy="611505"/>
          </a:xfrm>
          <a:custGeom>
            <a:avLst/>
            <a:gdLst/>
            <a:ahLst/>
            <a:cxnLst/>
            <a:rect l="l" t="t" r="r" b="b"/>
            <a:pathLst>
              <a:path w="611505" h="611505">
                <a:moveTo>
                  <a:pt x="0" y="0"/>
                </a:moveTo>
                <a:lnTo>
                  <a:pt x="611505" y="0"/>
                </a:lnTo>
                <a:lnTo>
                  <a:pt x="611505" y="611505"/>
                </a:lnTo>
                <a:lnTo>
                  <a:pt x="0" y="6115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TextBox 13"/>
          <p:cNvSpPr txBox="1"/>
          <p:nvPr/>
        </p:nvSpPr>
        <p:spPr>
          <a:xfrm>
            <a:off x="998665" y="5742711"/>
            <a:ext cx="535610" cy="405447"/>
          </a:xfrm>
          <a:prstGeom prst="rect">
            <a:avLst/>
          </a:prstGeom>
        </p:spPr>
        <p:txBody>
          <a:bodyPr lIns="0" tIns="0" rIns="0" bIns="0" rtlCol="0" anchor="t">
            <a:spAutoFit/>
          </a:bodyPr>
          <a:lstStyle/>
          <a:p>
            <a:pPr algn="ctr">
              <a:lnSpc>
                <a:spcPts val="3211"/>
              </a:lnSpc>
            </a:pPr>
            <a:r>
              <a:rPr lang="en-US" sz="3211">
                <a:solidFill>
                  <a:srgbClr val="B380FF"/>
                </a:solidFill>
                <a:latin typeface="Arimo"/>
                <a:ea typeface="Arimo"/>
                <a:cs typeface="Arimo"/>
                <a:sym typeface="Arimo"/>
              </a:rPr>
              <a:t>2</a:t>
            </a:r>
          </a:p>
        </p:txBody>
      </p:sp>
      <p:sp>
        <p:nvSpPr>
          <p:cNvPr id="14" name="TextBox 14"/>
          <p:cNvSpPr txBox="1"/>
          <p:nvPr/>
        </p:nvSpPr>
        <p:spPr>
          <a:xfrm>
            <a:off x="1926194" y="5609361"/>
            <a:ext cx="4230454" cy="476357"/>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Không gian thông minh</a:t>
            </a:r>
          </a:p>
        </p:txBody>
      </p:sp>
      <p:sp>
        <p:nvSpPr>
          <p:cNvPr id="15" name="TextBox 15"/>
          <p:cNvSpPr txBox="1"/>
          <p:nvPr/>
        </p:nvSpPr>
        <p:spPr>
          <a:xfrm>
            <a:off x="1926194" y="6054060"/>
            <a:ext cx="8460909" cy="953578"/>
          </a:xfrm>
          <a:prstGeom prst="rect">
            <a:avLst/>
          </a:prstGeom>
        </p:spPr>
        <p:txBody>
          <a:bodyPr lIns="0" tIns="0" rIns="0" bIns="0" rtlCol="0" anchor="t">
            <a:spAutoFit/>
          </a:bodyPr>
          <a:lstStyle/>
          <a:p>
            <a:pPr algn="l">
              <a:lnSpc>
                <a:spcPts val="3846"/>
              </a:lnSpc>
            </a:pPr>
            <a:r>
              <a:rPr lang="en-US" sz="2400">
                <a:solidFill>
                  <a:srgbClr val="E0D6DE"/>
                </a:solidFill>
                <a:latin typeface="Arimo"/>
                <a:ea typeface="Arimo"/>
                <a:cs typeface="Arimo"/>
                <a:sym typeface="Arimo"/>
              </a:rPr>
              <a:t>Phù hợp để tích hợp vào các hệ thống nhà thông minh, tự động hóa.</a:t>
            </a:r>
          </a:p>
        </p:txBody>
      </p:sp>
      <p:sp>
        <p:nvSpPr>
          <p:cNvPr id="16" name="Freeform 16"/>
          <p:cNvSpPr/>
          <p:nvPr/>
        </p:nvSpPr>
        <p:spPr>
          <a:xfrm>
            <a:off x="951459" y="7220842"/>
            <a:ext cx="611505" cy="611505"/>
          </a:xfrm>
          <a:custGeom>
            <a:avLst/>
            <a:gdLst/>
            <a:ahLst/>
            <a:cxnLst/>
            <a:rect l="l" t="t" r="r" b="b"/>
            <a:pathLst>
              <a:path w="611505" h="611505">
                <a:moveTo>
                  <a:pt x="0" y="0"/>
                </a:moveTo>
                <a:lnTo>
                  <a:pt x="611505" y="0"/>
                </a:lnTo>
                <a:lnTo>
                  <a:pt x="611505" y="611505"/>
                </a:lnTo>
                <a:lnTo>
                  <a:pt x="0" y="6115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TextBox 17"/>
          <p:cNvSpPr txBox="1"/>
          <p:nvPr/>
        </p:nvSpPr>
        <p:spPr>
          <a:xfrm>
            <a:off x="1042899" y="7342921"/>
            <a:ext cx="447142" cy="405447"/>
          </a:xfrm>
          <a:prstGeom prst="rect">
            <a:avLst/>
          </a:prstGeom>
        </p:spPr>
        <p:txBody>
          <a:bodyPr lIns="0" tIns="0" rIns="0" bIns="0" rtlCol="0" anchor="t">
            <a:spAutoFit/>
          </a:bodyPr>
          <a:lstStyle/>
          <a:p>
            <a:pPr algn="ctr">
              <a:lnSpc>
                <a:spcPts val="3211"/>
              </a:lnSpc>
            </a:pPr>
            <a:r>
              <a:rPr lang="en-US" sz="3211">
                <a:solidFill>
                  <a:srgbClr val="B380FF"/>
                </a:solidFill>
                <a:latin typeface="Arimo"/>
                <a:ea typeface="Arimo"/>
                <a:cs typeface="Arimo"/>
                <a:sym typeface="Arimo"/>
              </a:rPr>
              <a:t>3</a:t>
            </a:r>
          </a:p>
        </p:txBody>
      </p:sp>
      <p:sp>
        <p:nvSpPr>
          <p:cNvPr id="18" name="TextBox 18"/>
          <p:cNvSpPr txBox="1"/>
          <p:nvPr/>
        </p:nvSpPr>
        <p:spPr>
          <a:xfrm>
            <a:off x="1926194" y="7209412"/>
            <a:ext cx="3404500" cy="476357"/>
          </a:xfrm>
          <a:prstGeom prst="rect">
            <a:avLst/>
          </a:prstGeom>
        </p:spPr>
        <p:txBody>
          <a:bodyPr lIns="0" tIns="0" rIns="0" bIns="0" rtlCol="0" anchor="t">
            <a:spAutoFit/>
          </a:bodyPr>
          <a:lstStyle/>
          <a:p>
            <a:pPr algn="l">
              <a:lnSpc>
                <a:spcPts val="3749"/>
              </a:lnSpc>
            </a:pPr>
            <a:r>
              <a:rPr lang="en-US" sz="3000">
                <a:solidFill>
                  <a:srgbClr val="B380FF"/>
                </a:solidFill>
                <a:latin typeface="Arimo"/>
                <a:ea typeface="Arimo"/>
                <a:cs typeface="Arimo"/>
                <a:sym typeface="Arimo"/>
              </a:rPr>
              <a:t>Tương tác tự nhiên</a:t>
            </a:r>
          </a:p>
        </p:txBody>
      </p:sp>
      <p:sp>
        <p:nvSpPr>
          <p:cNvPr id="19" name="TextBox 19"/>
          <p:cNvSpPr txBox="1"/>
          <p:nvPr/>
        </p:nvSpPr>
        <p:spPr>
          <a:xfrm>
            <a:off x="1926194" y="7654111"/>
            <a:ext cx="8460909" cy="953578"/>
          </a:xfrm>
          <a:prstGeom prst="rect">
            <a:avLst/>
          </a:prstGeom>
        </p:spPr>
        <p:txBody>
          <a:bodyPr lIns="0" tIns="0" rIns="0" bIns="0" rtlCol="0" anchor="t">
            <a:spAutoFit/>
          </a:bodyPr>
          <a:lstStyle/>
          <a:p>
            <a:pPr algn="l">
              <a:lnSpc>
                <a:spcPts val="3846"/>
              </a:lnSpc>
            </a:pPr>
            <a:r>
              <a:rPr lang="en-US" sz="2400">
                <a:solidFill>
                  <a:srgbClr val="E0D6DE"/>
                </a:solidFill>
                <a:latin typeface="Arimo"/>
                <a:ea typeface="Arimo"/>
                <a:cs typeface="Arimo"/>
                <a:sym typeface="Arimo"/>
              </a:rPr>
              <a:t>Sử dụng cử chỉ tay, gần gũi và dễ hiểu hơn so với các công cụ điều khiển truyền thống.</a:t>
            </a:r>
          </a:p>
        </p:txBody>
      </p:sp>
      <p:sp>
        <p:nvSpPr>
          <p:cNvPr id="20" name="TextBox 20"/>
          <p:cNvSpPr txBox="1"/>
          <p:nvPr/>
        </p:nvSpPr>
        <p:spPr>
          <a:xfrm>
            <a:off x="965673" y="4139019"/>
            <a:ext cx="583107" cy="405447"/>
          </a:xfrm>
          <a:prstGeom prst="rect">
            <a:avLst/>
          </a:prstGeom>
        </p:spPr>
        <p:txBody>
          <a:bodyPr lIns="0" tIns="0" rIns="0" bIns="0" rtlCol="0" anchor="t">
            <a:spAutoFit/>
          </a:bodyPr>
          <a:lstStyle/>
          <a:p>
            <a:pPr algn="ctr">
              <a:lnSpc>
                <a:spcPts val="3211"/>
              </a:lnSpc>
            </a:pPr>
            <a:r>
              <a:rPr lang="en-US" sz="3211">
                <a:solidFill>
                  <a:srgbClr val="B380FF"/>
                </a:solidFill>
                <a:latin typeface="Arimo"/>
                <a:ea typeface="Arimo"/>
                <a:cs typeface="Arimo"/>
                <a:sym typeface="Arimo"/>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4" name="Freeform 4" descr="preencoded.png"/>
          <p:cNvSpPr/>
          <p:nvPr/>
        </p:nvSpPr>
        <p:spPr>
          <a:xfrm>
            <a:off x="11769775" y="3081486"/>
            <a:ext cx="6178303" cy="4124028"/>
          </a:xfrm>
          <a:custGeom>
            <a:avLst/>
            <a:gdLst/>
            <a:ahLst/>
            <a:cxnLst/>
            <a:rect l="l" t="t" r="r" b="b"/>
            <a:pathLst>
              <a:path w="6178303" h="4124028">
                <a:moveTo>
                  <a:pt x="0" y="0"/>
                </a:moveTo>
                <a:lnTo>
                  <a:pt x="6178303" y="0"/>
                </a:lnTo>
                <a:lnTo>
                  <a:pt x="6178303" y="4124028"/>
                </a:lnTo>
                <a:lnTo>
                  <a:pt x="0" y="4124028"/>
                </a:lnTo>
                <a:lnTo>
                  <a:pt x="0" y="0"/>
                </a:lnTo>
                <a:close/>
              </a:path>
            </a:pathLst>
          </a:custGeom>
          <a:blipFill>
            <a:blip r:embed="rId5"/>
            <a:stretch>
              <a:fillRect l="-24" r="-24"/>
            </a:stretch>
          </a:blipFill>
        </p:spPr>
      </p:sp>
      <p:sp>
        <p:nvSpPr>
          <p:cNvPr id="5" name="TextBox 5"/>
          <p:cNvSpPr txBox="1"/>
          <p:nvPr/>
        </p:nvSpPr>
        <p:spPr>
          <a:xfrm>
            <a:off x="1065759" y="1617910"/>
            <a:ext cx="9298484" cy="1632348"/>
          </a:xfrm>
          <a:prstGeom prst="rect">
            <a:avLst/>
          </a:prstGeom>
        </p:spPr>
        <p:txBody>
          <a:bodyPr lIns="0" tIns="0" rIns="0" bIns="0" rtlCol="0" anchor="t">
            <a:spAutoFit/>
          </a:bodyPr>
          <a:lstStyle/>
          <a:p>
            <a:pPr algn="l">
              <a:lnSpc>
                <a:spcPts val="6690"/>
              </a:lnSpc>
            </a:pPr>
            <a:r>
              <a:rPr lang="en-US" sz="5400">
                <a:solidFill>
                  <a:srgbClr val="B380FF"/>
                </a:solidFill>
                <a:latin typeface="Arimo"/>
                <a:ea typeface="Arimo"/>
                <a:cs typeface="Arimo"/>
                <a:sym typeface="Arimo"/>
              </a:rPr>
              <a:t>Tổng quan về công nghệ điều khiển bằng cử chỉ</a:t>
            </a:r>
          </a:p>
        </p:txBody>
      </p:sp>
      <p:grpSp>
        <p:nvGrpSpPr>
          <p:cNvPr id="6" name="Group 6"/>
          <p:cNvGrpSpPr/>
          <p:nvPr/>
        </p:nvGrpSpPr>
        <p:grpSpPr>
          <a:xfrm>
            <a:off x="951459" y="4020740"/>
            <a:ext cx="611535" cy="611535"/>
            <a:chOff x="0" y="0"/>
            <a:chExt cx="815380" cy="815380"/>
          </a:xfrm>
        </p:grpSpPr>
        <p:sp>
          <p:nvSpPr>
            <p:cNvPr id="7" name="Freeform 7"/>
            <p:cNvSpPr/>
            <p:nvPr/>
          </p:nvSpPr>
          <p:spPr>
            <a:xfrm>
              <a:off x="0" y="0"/>
              <a:ext cx="815340" cy="815340"/>
            </a:xfrm>
            <a:custGeom>
              <a:avLst/>
              <a:gdLst/>
              <a:ahLst/>
              <a:cxnLst/>
              <a:rect l="l" t="t" r="r" b="b"/>
              <a:pathLst>
                <a:path w="815340" h="815340">
                  <a:moveTo>
                    <a:pt x="0" y="108712"/>
                  </a:moveTo>
                  <a:cubicBezTo>
                    <a:pt x="0" y="48641"/>
                    <a:pt x="48641" y="0"/>
                    <a:pt x="108712" y="0"/>
                  </a:cubicBezTo>
                  <a:lnTo>
                    <a:pt x="706628" y="0"/>
                  </a:lnTo>
                  <a:cubicBezTo>
                    <a:pt x="766699" y="0"/>
                    <a:pt x="815340" y="48641"/>
                    <a:pt x="815340" y="108712"/>
                  </a:cubicBezTo>
                  <a:lnTo>
                    <a:pt x="815340" y="706628"/>
                  </a:lnTo>
                  <a:cubicBezTo>
                    <a:pt x="815340" y="766699"/>
                    <a:pt x="766699" y="815340"/>
                    <a:pt x="706628" y="815340"/>
                  </a:cubicBezTo>
                  <a:lnTo>
                    <a:pt x="108712" y="815340"/>
                  </a:lnTo>
                  <a:cubicBezTo>
                    <a:pt x="48641" y="815340"/>
                    <a:pt x="0" y="766699"/>
                    <a:pt x="0" y="706628"/>
                  </a:cubicBezTo>
                  <a:close/>
                </a:path>
              </a:pathLst>
            </a:custGeom>
            <a:solidFill>
              <a:srgbClr val="1A1A21"/>
            </a:solidFill>
          </p:spPr>
        </p:sp>
      </p:grpSp>
      <p:sp>
        <p:nvSpPr>
          <p:cNvPr id="8" name="TextBox 8"/>
          <p:cNvSpPr txBox="1"/>
          <p:nvPr/>
        </p:nvSpPr>
        <p:spPr>
          <a:xfrm>
            <a:off x="1949054" y="4001690"/>
            <a:ext cx="3169593" cy="470958"/>
          </a:xfrm>
          <a:prstGeom prst="rect">
            <a:avLst/>
          </a:prstGeom>
        </p:spPr>
        <p:txBody>
          <a:bodyPr lIns="0" tIns="0" rIns="0" bIns="0" rtlCol="0" anchor="t">
            <a:spAutoFit/>
          </a:bodyPr>
          <a:lstStyle/>
          <a:p>
            <a:pPr algn="l">
              <a:lnSpc>
                <a:spcPts val="3716"/>
              </a:lnSpc>
            </a:pPr>
            <a:r>
              <a:rPr lang="en-US" sz="2999" spc="28">
                <a:solidFill>
                  <a:srgbClr val="B380FF"/>
                </a:solidFill>
                <a:latin typeface="TT Rounds Condensed"/>
                <a:ea typeface="TT Rounds Condensed"/>
                <a:cs typeface="TT Rounds Condensed"/>
                <a:sym typeface="TT Rounds Condensed"/>
              </a:rPr>
              <a:t>An toàn</a:t>
            </a:r>
          </a:p>
        </p:txBody>
      </p:sp>
      <p:sp>
        <p:nvSpPr>
          <p:cNvPr id="9" name="TextBox 9"/>
          <p:cNvSpPr txBox="1"/>
          <p:nvPr/>
        </p:nvSpPr>
        <p:spPr>
          <a:xfrm>
            <a:off x="1949054" y="4473786"/>
            <a:ext cx="9271396" cy="973546"/>
          </a:xfrm>
          <a:prstGeom prst="rect">
            <a:avLst/>
          </a:prstGeom>
        </p:spPr>
        <p:txBody>
          <a:bodyPr lIns="0" tIns="0" rIns="0" bIns="0" rtlCol="0" anchor="t">
            <a:spAutoFit/>
          </a:bodyPr>
          <a:lstStyle/>
          <a:p>
            <a:pPr algn="just">
              <a:lnSpc>
                <a:spcPts val="3914"/>
              </a:lnSpc>
            </a:pPr>
            <a:r>
              <a:rPr lang="en-US" sz="2399">
                <a:solidFill>
                  <a:srgbClr val="E0D6DE"/>
                </a:solidFill>
                <a:latin typeface="Arimo"/>
                <a:ea typeface="Arimo"/>
                <a:cs typeface="Arimo"/>
                <a:sym typeface="Arimo"/>
              </a:rPr>
              <a:t>Giúp giảm thiểu việc tiếp xúc vật lý với các thiết bị, giảm nguy cơ gây hại cho người dùng.</a:t>
            </a:r>
          </a:p>
        </p:txBody>
      </p:sp>
      <p:grpSp>
        <p:nvGrpSpPr>
          <p:cNvPr id="10" name="Group 10"/>
          <p:cNvGrpSpPr/>
          <p:nvPr/>
        </p:nvGrpSpPr>
        <p:grpSpPr>
          <a:xfrm>
            <a:off x="938043" y="5903896"/>
            <a:ext cx="611535" cy="611535"/>
            <a:chOff x="0" y="0"/>
            <a:chExt cx="815380" cy="815380"/>
          </a:xfrm>
        </p:grpSpPr>
        <p:sp>
          <p:nvSpPr>
            <p:cNvPr id="11" name="Freeform 11"/>
            <p:cNvSpPr/>
            <p:nvPr/>
          </p:nvSpPr>
          <p:spPr>
            <a:xfrm>
              <a:off x="0" y="0"/>
              <a:ext cx="815340" cy="815340"/>
            </a:xfrm>
            <a:custGeom>
              <a:avLst/>
              <a:gdLst/>
              <a:ahLst/>
              <a:cxnLst/>
              <a:rect l="l" t="t" r="r" b="b"/>
              <a:pathLst>
                <a:path w="815340" h="815340">
                  <a:moveTo>
                    <a:pt x="0" y="108712"/>
                  </a:moveTo>
                  <a:cubicBezTo>
                    <a:pt x="0" y="48641"/>
                    <a:pt x="48641" y="0"/>
                    <a:pt x="108712" y="0"/>
                  </a:cubicBezTo>
                  <a:lnTo>
                    <a:pt x="706628" y="0"/>
                  </a:lnTo>
                  <a:cubicBezTo>
                    <a:pt x="766699" y="0"/>
                    <a:pt x="815340" y="48641"/>
                    <a:pt x="815340" y="108712"/>
                  </a:cubicBezTo>
                  <a:lnTo>
                    <a:pt x="815340" y="706628"/>
                  </a:lnTo>
                  <a:cubicBezTo>
                    <a:pt x="815340" y="766699"/>
                    <a:pt x="766699" y="815340"/>
                    <a:pt x="706628" y="815340"/>
                  </a:cubicBezTo>
                  <a:lnTo>
                    <a:pt x="108712" y="815340"/>
                  </a:lnTo>
                  <a:cubicBezTo>
                    <a:pt x="48641" y="815340"/>
                    <a:pt x="0" y="766699"/>
                    <a:pt x="0" y="706628"/>
                  </a:cubicBezTo>
                  <a:close/>
                </a:path>
              </a:pathLst>
            </a:custGeom>
            <a:solidFill>
              <a:srgbClr val="1A1A21"/>
            </a:solidFill>
          </p:spPr>
        </p:sp>
      </p:grpSp>
      <p:sp>
        <p:nvSpPr>
          <p:cNvPr id="12" name="TextBox 12"/>
          <p:cNvSpPr txBox="1"/>
          <p:nvPr/>
        </p:nvSpPr>
        <p:spPr>
          <a:xfrm>
            <a:off x="997702" y="6010063"/>
            <a:ext cx="543307" cy="456351"/>
          </a:xfrm>
          <a:prstGeom prst="rect">
            <a:avLst/>
          </a:prstGeom>
        </p:spPr>
        <p:txBody>
          <a:bodyPr lIns="0" tIns="0" rIns="0" bIns="0" rtlCol="0" anchor="t">
            <a:spAutoFit/>
          </a:bodyPr>
          <a:lstStyle/>
          <a:p>
            <a:pPr algn="ctr">
              <a:lnSpc>
                <a:spcPts val="3411"/>
              </a:lnSpc>
            </a:pPr>
            <a:r>
              <a:rPr lang="en-US" sz="3399" spc="31">
                <a:solidFill>
                  <a:srgbClr val="B380FF"/>
                </a:solidFill>
                <a:latin typeface="TT Rounds Condensed"/>
                <a:ea typeface="TT Rounds Condensed"/>
                <a:cs typeface="TT Rounds Condensed"/>
                <a:sym typeface="TT Rounds Condensed"/>
              </a:rPr>
              <a:t>5</a:t>
            </a:r>
          </a:p>
        </p:txBody>
      </p:sp>
      <p:sp>
        <p:nvSpPr>
          <p:cNvPr id="13" name="TextBox 13"/>
          <p:cNvSpPr txBox="1"/>
          <p:nvPr/>
        </p:nvSpPr>
        <p:spPr>
          <a:xfrm>
            <a:off x="1949055" y="5875321"/>
            <a:ext cx="3808660" cy="480483"/>
          </a:xfrm>
          <a:prstGeom prst="rect">
            <a:avLst/>
          </a:prstGeom>
        </p:spPr>
        <p:txBody>
          <a:bodyPr lIns="0" tIns="0" rIns="0" bIns="0" rtlCol="0" anchor="t">
            <a:spAutoFit/>
          </a:bodyPr>
          <a:lstStyle/>
          <a:p>
            <a:pPr algn="l">
              <a:lnSpc>
                <a:spcPts val="3716"/>
              </a:lnSpc>
            </a:pPr>
            <a:r>
              <a:rPr lang="en-US" sz="2999">
                <a:solidFill>
                  <a:srgbClr val="B380FF"/>
                </a:solidFill>
                <a:latin typeface="Arimo"/>
                <a:ea typeface="Arimo"/>
                <a:cs typeface="Arimo"/>
                <a:sym typeface="Arimo"/>
              </a:rPr>
              <a:t>Khả năng tiếp cận</a:t>
            </a:r>
          </a:p>
        </p:txBody>
      </p:sp>
      <p:sp>
        <p:nvSpPr>
          <p:cNvPr id="14" name="TextBox 14"/>
          <p:cNvSpPr txBox="1"/>
          <p:nvPr/>
        </p:nvSpPr>
        <p:spPr>
          <a:xfrm>
            <a:off x="1949054" y="6297484"/>
            <a:ext cx="9271396" cy="973546"/>
          </a:xfrm>
          <a:prstGeom prst="rect">
            <a:avLst/>
          </a:prstGeom>
        </p:spPr>
        <p:txBody>
          <a:bodyPr lIns="0" tIns="0" rIns="0" bIns="0" rtlCol="0" anchor="t">
            <a:spAutoFit/>
          </a:bodyPr>
          <a:lstStyle/>
          <a:p>
            <a:pPr algn="just">
              <a:lnSpc>
                <a:spcPts val="3914"/>
              </a:lnSpc>
            </a:pPr>
            <a:r>
              <a:rPr lang="en-US" sz="2399">
                <a:solidFill>
                  <a:srgbClr val="E0D6DE"/>
                </a:solidFill>
                <a:latin typeface="Arimo"/>
                <a:ea typeface="Arimo"/>
                <a:cs typeface="Arimo"/>
                <a:sym typeface="Arimo"/>
              </a:rPr>
              <a:t>Cung cấp phương tiện điều khiển tiện lợi cho những người gặp khó khăn trong việc sử dụng các thiết bị điều khiển truyền thống.</a:t>
            </a:r>
          </a:p>
        </p:txBody>
      </p:sp>
      <p:grpSp>
        <p:nvGrpSpPr>
          <p:cNvPr id="15" name="Group 15"/>
          <p:cNvGrpSpPr/>
          <p:nvPr/>
        </p:nvGrpSpPr>
        <p:grpSpPr>
          <a:xfrm>
            <a:off x="997702" y="7503947"/>
            <a:ext cx="565292" cy="611535"/>
            <a:chOff x="0" y="0"/>
            <a:chExt cx="753722" cy="815380"/>
          </a:xfrm>
        </p:grpSpPr>
        <p:sp>
          <p:nvSpPr>
            <p:cNvPr id="16" name="Freeform 16"/>
            <p:cNvSpPr/>
            <p:nvPr/>
          </p:nvSpPr>
          <p:spPr>
            <a:xfrm>
              <a:off x="0" y="0"/>
              <a:ext cx="753685" cy="815340"/>
            </a:xfrm>
            <a:custGeom>
              <a:avLst/>
              <a:gdLst/>
              <a:ahLst/>
              <a:cxnLst/>
              <a:rect l="l" t="t" r="r" b="b"/>
              <a:pathLst>
                <a:path w="753685" h="815340">
                  <a:moveTo>
                    <a:pt x="0" y="108712"/>
                  </a:moveTo>
                  <a:cubicBezTo>
                    <a:pt x="0" y="48641"/>
                    <a:pt x="44963" y="0"/>
                    <a:pt x="100491" y="0"/>
                  </a:cubicBezTo>
                  <a:lnTo>
                    <a:pt x="653194" y="0"/>
                  </a:lnTo>
                  <a:cubicBezTo>
                    <a:pt x="708722" y="0"/>
                    <a:pt x="753685" y="48641"/>
                    <a:pt x="753685" y="108712"/>
                  </a:cubicBezTo>
                  <a:lnTo>
                    <a:pt x="753685" y="706628"/>
                  </a:lnTo>
                  <a:cubicBezTo>
                    <a:pt x="753685" y="766699"/>
                    <a:pt x="708722" y="815340"/>
                    <a:pt x="653194" y="815340"/>
                  </a:cubicBezTo>
                  <a:lnTo>
                    <a:pt x="100491" y="815340"/>
                  </a:lnTo>
                  <a:cubicBezTo>
                    <a:pt x="44963" y="815340"/>
                    <a:pt x="0" y="766699"/>
                    <a:pt x="0" y="706628"/>
                  </a:cubicBezTo>
                  <a:close/>
                </a:path>
              </a:pathLst>
            </a:custGeom>
            <a:solidFill>
              <a:srgbClr val="1A1A21"/>
            </a:solidFill>
          </p:spPr>
        </p:sp>
      </p:grpSp>
      <p:sp>
        <p:nvSpPr>
          <p:cNvPr id="17" name="TextBox 17"/>
          <p:cNvSpPr txBox="1"/>
          <p:nvPr/>
        </p:nvSpPr>
        <p:spPr>
          <a:xfrm>
            <a:off x="1028700" y="7610114"/>
            <a:ext cx="520878" cy="456351"/>
          </a:xfrm>
          <a:prstGeom prst="rect">
            <a:avLst/>
          </a:prstGeom>
        </p:spPr>
        <p:txBody>
          <a:bodyPr lIns="0" tIns="0" rIns="0" bIns="0" rtlCol="0" anchor="t">
            <a:spAutoFit/>
          </a:bodyPr>
          <a:lstStyle/>
          <a:p>
            <a:pPr algn="ctr">
              <a:lnSpc>
                <a:spcPts val="3411"/>
              </a:lnSpc>
            </a:pPr>
            <a:r>
              <a:rPr lang="en-US" sz="3399" spc="31">
                <a:solidFill>
                  <a:srgbClr val="B380FF"/>
                </a:solidFill>
                <a:latin typeface="TT Rounds Condensed"/>
                <a:ea typeface="TT Rounds Condensed"/>
                <a:cs typeface="TT Rounds Condensed"/>
                <a:sym typeface="TT Rounds Condensed"/>
              </a:rPr>
              <a:t>6</a:t>
            </a:r>
          </a:p>
        </p:txBody>
      </p:sp>
      <p:sp>
        <p:nvSpPr>
          <p:cNvPr id="18" name="TextBox 18"/>
          <p:cNvSpPr txBox="1"/>
          <p:nvPr/>
        </p:nvSpPr>
        <p:spPr>
          <a:xfrm>
            <a:off x="1949054" y="7533914"/>
            <a:ext cx="3169593" cy="470958"/>
          </a:xfrm>
          <a:prstGeom prst="rect">
            <a:avLst/>
          </a:prstGeom>
        </p:spPr>
        <p:txBody>
          <a:bodyPr lIns="0" tIns="0" rIns="0" bIns="0" rtlCol="0" anchor="t">
            <a:spAutoFit/>
          </a:bodyPr>
          <a:lstStyle/>
          <a:p>
            <a:pPr algn="l">
              <a:lnSpc>
                <a:spcPts val="3716"/>
              </a:lnSpc>
            </a:pPr>
            <a:r>
              <a:rPr lang="en-US" sz="2999" spc="28">
                <a:solidFill>
                  <a:srgbClr val="B380FF"/>
                </a:solidFill>
                <a:latin typeface="TT Rounds Condensed"/>
                <a:ea typeface="TT Rounds Condensed"/>
                <a:cs typeface="TT Rounds Condensed"/>
                <a:sym typeface="TT Rounds Condensed"/>
              </a:rPr>
              <a:t>Ứng dụng đa dạng</a:t>
            </a:r>
          </a:p>
        </p:txBody>
      </p:sp>
      <p:sp>
        <p:nvSpPr>
          <p:cNvPr id="19" name="TextBox 19"/>
          <p:cNvSpPr txBox="1"/>
          <p:nvPr/>
        </p:nvSpPr>
        <p:spPr>
          <a:xfrm>
            <a:off x="1949055" y="8023923"/>
            <a:ext cx="8415189" cy="1468846"/>
          </a:xfrm>
          <a:prstGeom prst="rect">
            <a:avLst/>
          </a:prstGeom>
        </p:spPr>
        <p:txBody>
          <a:bodyPr lIns="0" tIns="0" rIns="0" bIns="0" rtlCol="0" anchor="t">
            <a:spAutoFit/>
          </a:bodyPr>
          <a:lstStyle/>
          <a:p>
            <a:pPr algn="l">
              <a:lnSpc>
                <a:spcPts val="3914"/>
              </a:lnSpc>
            </a:pPr>
            <a:r>
              <a:rPr lang="en-US" sz="2399">
                <a:solidFill>
                  <a:srgbClr val="E0D6DE"/>
                </a:solidFill>
                <a:latin typeface="Arimo"/>
                <a:ea typeface="Arimo"/>
                <a:cs typeface="Arimo"/>
                <a:sym typeface="Arimo"/>
              </a:rPr>
              <a:t>Có thể áp dụng trong nhiều lĩnh vực khác nhau mang lại nhiều lợi ít và tiện ích cho người dùng trong các tình huống khác nhau.</a:t>
            </a:r>
          </a:p>
        </p:txBody>
      </p:sp>
      <p:sp>
        <p:nvSpPr>
          <p:cNvPr id="20" name="TextBox 20"/>
          <p:cNvSpPr txBox="1"/>
          <p:nvPr/>
        </p:nvSpPr>
        <p:spPr>
          <a:xfrm>
            <a:off x="1013053" y="4131735"/>
            <a:ext cx="488346" cy="456351"/>
          </a:xfrm>
          <a:prstGeom prst="rect">
            <a:avLst/>
          </a:prstGeom>
        </p:spPr>
        <p:txBody>
          <a:bodyPr lIns="0" tIns="0" rIns="0" bIns="0" rtlCol="0" anchor="t">
            <a:spAutoFit/>
          </a:bodyPr>
          <a:lstStyle/>
          <a:p>
            <a:pPr algn="ctr">
              <a:lnSpc>
                <a:spcPts val="3411"/>
              </a:lnSpc>
            </a:pPr>
            <a:r>
              <a:rPr lang="en-US" sz="3399" spc="31">
                <a:solidFill>
                  <a:srgbClr val="B380FF"/>
                </a:solidFill>
                <a:latin typeface="TT Rounds Condensed"/>
                <a:ea typeface="TT Rounds Condensed"/>
                <a:cs typeface="TT Rounds Condensed"/>
                <a:sym typeface="TT Rounds Condense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sp>
        <p:nvSpPr>
          <p:cNvPr id="4" name="TextBox 4"/>
          <p:cNvSpPr txBox="1"/>
          <p:nvPr/>
        </p:nvSpPr>
        <p:spPr>
          <a:xfrm>
            <a:off x="1171486" y="2932092"/>
            <a:ext cx="7532370" cy="987266"/>
          </a:xfrm>
          <a:prstGeom prst="rect">
            <a:avLst/>
          </a:prstGeom>
        </p:spPr>
        <p:txBody>
          <a:bodyPr lIns="0" tIns="0" rIns="0" bIns="0" rtlCol="0" anchor="t">
            <a:spAutoFit/>
          </a:bodyPr>
          <a:lstStyle/>
          <a:p>
            <a:pPr algn="l">
              <a:lnSpc>
                <a:spcPts val="7592"/>
              </a:lnSpc>
            </a:pPr>
            <a:r>
              <a:rPr lang="en-US" sz="6075">
                <a:solidFill>
                  <a:srgbClr val="B380FF"/>
                </a:solidFill>
                <a:latin typeface="Arimo"/>
                <a:ea typeface="Arimo"/>
                <a:cs typeface="Arimo"/>
                <a:sym typeface="Arimo"/>
              </a:rPr>
              <a:t>Mục tiêu của dự án</a:t>
            </a:r>
          </a:p>
        </p:txBody>
      </p:sp>
      <p:sp>
        <p:nvSpPr>
          <p:cNvPr id="5" name="TextBox 5"/>
          <p:cNvSpPr txBox="1"/>
          <p:nvPr/>
        </p:nvSpPr>
        <p:spPr>
          <a:xfrm>
            <a:off x="1171486" y="4705975"/>
            <a:ext cx="3674745" cy="494589"/>
          </a:xfrm>
          <a:prstGeom prst="rect">
            <a:avLst/>
          </a:prstGeom>
        </p:spPr>
        <p:txBody>
          <a:bodyPr lIns="0" tIns="0" rIns="0" bIns="0" rtlCol="0" anchor="t">
            <a:spAutoFit/>
          </a:bodyPr>
          <a:lstStyle/>
          <a:p>
            <a:pPr algn="l">
              <a:lnSpc>
                <a:spcPts val="3800"/>
              </a:lnSpc>
            </a:pPr>
            <a:r>
              <a:rPr lang="en-US" sz="3036">
                <a:solidFill>
                  <a:srgbClr val="B380FF"/>
                </a:solidFill>
                <a:latin typeface="Arimo"/>
                <a:ea typeface="Arimo"/>
                <a:cs typeface="Arimo"/>
                <a:sym typeface="Arimo"/>
              </a:rPr>
              <a:t>Mục tiêu chính</a:t>
            </a:r>
          </a:p>
        </p:txBody>
      </p:sp>
      <p:sp>
        <p:nvSpPr>
          <p:cNvPr id="6" name="TextBox 6"/>
          <p:cNvSpPr txBox="1"/>
          <p:nvPr/>
        </p:nvSpPr>
        <p:spPr>
          <a:xfrm>
            <a:off x="1171486" y="5363349"/>
            <a:ext cx="5052809" cy="1553162"/>
          </a:xfrm>
          <a:prstGeom prst="rect">
            <a:avLst/>
          </a:prstGeom>
        </p:spPr>
        <p:txBody>
          <a:bodyPr lIns="0" tIns="0" rIns="0" bIns="0" rtlCol="0" anchor="t">
            <a:spAutoFit/>
          </a:bodyPr>
          <a:lstStyle/>
          <a:p>
            <a:pPr algn="l">
              <a:lnSpc>
                <a:spcPts val="4133"/>
              </a:lnSpc>
            </a:pPr>
            <a:r>
              <a:rPr lang="en-US" sz="2585">
                <a:solidFill>
                  <a:srgbClr val="E0D6DE"/>
                </a:solidFill>
                <a:latin typeface="Arimo"/>
                <a:ea typeface="Arimo"/>
                <a:cs typeface="Arimo"/>
                <a:sym typeface="Arimo"/>
              </a:rPr>
              <a:t>Phát triển một hệ thống điều khiển đèn thông minh bằng </a:t>
            </a:r>
          </a:p>
          <a:p>
            <a:pPr algn="l">
              <a:lnSpc>
                <a:spcPts val="4133"/>
              </a:lnSpc>
            </a:pPr>
            <a:r>
              <a:rPr lang="en-US" sz="2585">
                <a:solidFill>
                  <a:srgbClr val="E0D6DE"/>
                </a:solidFill>
                <a:latin typeface="Arimo"/>
                <a:ea typeface="Arimo"/>
                <a:cs typeface="Arimo"/>
                <a:sym typeface="Arimo"/>
              </a:rPr>
              <a:t>cử chỉ tay.</a:t>
            </a:r>
          </a:p>
        </p:txBody>
      </p:sp>
      <p:sp>
        <p:nvSpPr>
          <p:cNvPr id="7" name="TextBox 7"/>
          <p:cNvSpPr txBox="1"/>
          <p:nvPr/>
        </p:nvSpPr>
        <p:spPr>
          <a:xfrm>
            <a:off x="6807309" y="4715500"/>
            <a:ext cx="3674745" cy="485305"/>
          </a:xfrm>
          <a:prstGeom prst="rect">
            <a:avLst/>
          </a:prstGeom>
        </p:spPr>
        <p:txBody>
          <a:bodyPr lIns="0" tIns="0" rIns="0" bIns="0" rtlCol="0" anchor="t">
            <a:spAutoFit/>
          </a:bodyPr>
          <a:lstStyle/>
          <a:p>
            <a:pPr algn="l">
              <a:lnSpc>
                <a:spcPts val="3753"/>
              </a:lnSpc>
            </a:pPr>
            <a:r>
              <a:rPr lang="en-US" sz="3000">
                <a:solidFill>
                  <a:srgbClr val="B380FF"/>
                </a:solidFill>
                <a:latin typeface="Arimo"/>
                <a:ea typeface="Arimo"/>
                <a:cs typeface="Arimo"/>
                <a:sym typeface="Arimo"/>
              </a:rPr>
              <a:t>Mục tiêu phụ</a:t>
            </a:r>
          </a:p>
        </p:txBody>
      </p:sp>
      <p:sp>
        <p:nvSpPr>
          <p:cNvPr id="8" name="TextBox 8"/>
          <p:cNvSpPr txBox="1"/>
          <p:nvPr/>
        </p:nvSpPr>
        <p:spPr>
          <a:xfrm>
            <a:off x="6807309" y="5372874"/>
            <a:ext cx="4982003" cy="1007525"/>
          </a:xfrm>
          <a:prstGeom prst="rect">
            <a:avLst/>
          </a:prstGeom>
        </p:spPr>
        <p:txBody>
          <a:bodyPr lIns="0" tIns="0" rIns="0" bIns="0" rtlCol="0" anchor="t">
            <a:spAutoFit/>
          </a:bodyPr>
          <a:lstStyle/>
          <a:p>
            <a:pPr algn="l">
              <a:lnSpc>
                <a:spcPts val="4075"/>
              </a:lnSpc>
            </a:pPr>
            <a:r>
              <a:rPr lang="en-US" sz="2549">
                <a:solidFill>
                  <a:srgbClr val="E0D6DE"/>
                </a:solidFill>
                <a:latin typeface="Arimo"/>
                <a:ea typeface="Arimo"/>
                <a:cs typeface="Arimo"/>
                <a:sym typeface="Arimo"/>
              </a:rPr>
              <a:t>Tăng trải nghiệm người dùng, tối ưu hoá tiện ích.</a:t>
            </a:r>
          </a:p>
        </p:txBody>
      </p:sp>
      <p:sp>
        <p:nvSpPr>
          <p:cNvPr id="9" name="TextBox 9"/>
          <p:cNvSpPr txBox="1"/>
          <p:nvPr/>
        </p:nvSpPr>
        <p:spPr>
          <a:xfrm>
            <a:off x="12443132" y="4715500"/>
            <a:ext cx="3674745" cy="485305"/>
          </a:xfrm>
          <a:prstGeom prst="rect">
            <a:avLst/>
          </a:prstGeom>
        </p:spPr>
        <p:txBody>
          <a:bodyPr lIns="0" tIns="0" rIns="0" bIns="0" rtlCol="0" anchor="t">
            <a:spAutoFit/>
          </a:bodyPr>
          <a:lstStyle/>
          <a:p>
            <a:pPr algn="l">
              <a:lnSpc>
                <a:spcPts val="3753"/>
              </a:lnSpc>
            </a:pPr>
            <a:r>
              <a:rPr lang="en-US" sz="3000">
                <a:solidFill>
                  <a:srgbClr val="B380FF"/>
                </a:solidFill>
                <a:latin typeface="Arimo"/>
                <a:ea typeface="Arimo"/>
                <a:cs typeface="Arimo"/>
                <a:sym typeface="Arimo"/>
              </a:rPr>
              <a:t>Cải tiến liên tục</a:t>
            </a:r>
          </a:p>
        </p:txBody>
      </p:sp>
      <p:sp>
        <p:nvSpPr>
          <p:cNvPr id="10" name="TextBox 10"/>
          <p:cNvSpPr txBox="1"/>
          <p:nvPr/>
        </p:nvSpPr>
        <p:spPr>
          <a:xfrm>
            <a:off x="12443132" y="5363349"/>
            <a:ext cx="5052809" cy="1553162"/>
          </a:xfrm>
          <a:prstGeom prst="rect">
            <a:avLst/>
          </a:prstGeom>
        </p:spPr>
        <p:txBody>
          <a:bodyPr lIns="0" tIns="0" rIns="0" bIns="0" rtlCol="0" anchor="t">
            <a:spAutoFit/>
          </a:bodyPr>
          <a:lstStyle/>
          <a:p>
            <a:pPr algn="l">
              <a:lnSpc>
                <a:spcPts val="4133"/>
              </a:lnSpc>
            </a:pPr>
            <a:r>
              <a:rPr lang="en-US" sz="2585">
                <a:solidFill>
                  <a:srgbClr val="E0D6DE"/>
                </a:solidFill>
                <a:latin typeface="Arimo"/>
                <a:ea typeface="Arimo"/>
                <a:cs typeface="Arimo"/>
                <a:sym typeface="Arimo"/>
              </a:rPr>
              <a:t>Nghiên cứu và phát triển các tính năng mới, nâng cao độ chính xác và tính ứng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913400" y="709940"/>
            <a:ext cx="9319200" cy="1725156"/>
          </a:xfrm>
          <a:prstGeom prst="rect">
            <a:avLst/>
          </a:prstGeom>
        </p:spPr>
        <p:txBody>
          <a:bodyPr lIns="0" tIns="0" rIns="0" bIns="0" rtlCol="0" anchor="t">
            <a:spAutoFit/>
          </a:bodyPr>
          <a:lstStyle/>
          <a:p>
            <a:pPr algn="l">
              <a:lnSpc>
                <a:spcPts val="6775"/>
              </a:lnSpc>
            </a:pPr>
            <a:r>
              <a:rPr lang="en-US" sz="5425">
                <a:solidFill>
                  <a:srgbClr val="B380FF"/>
                </a:solidFill>
                <a:latin typeface="Arimo"/>
                <a:ea typeface="Arimo"/>
                <a:cs typeface="Arimo"/>
                <a:sym typeface="Arimo"/>
              </a:rPr>
              <a:t>Công nghệ và quy trình thực hiện</a:t>
            </a:r>
          </a:p>
        </p:txBody>
      </p:sp>
      <p:sp>
        <p:nvSpPr>
          <p:cNvPr id="9" name="Freeform 9"/>
          <p:cNvSpPr/>
          <p:nvPr/>
        </p:nvSpPr>
        <p:spPr>
          <a:xfrm>
            <a:off x="8217991" y="2893962"/>
            <a:ext cx="34386" cy="6633591"/>
          </a:xfrm>
          <a:custGeom>
            <a:avLst/>
            <a:gdLst/>
            <a:ahLst/>
            <a:cxnLst/>
            <a:rect l="l" t="t" r="r" b="b"/>
            <a:pathLst>
              <a:path w="34386" h="6633591">
                <a:moveTo>
                  <a:pt x="0" y="0"/>
                </a:moveTo>
                <a:lnTo>
                  <a:pt x="34386" y="0"/>
                </a:lnTo>
                <a:lnTo>
                  <a:pt x="34386" y="6633591"/>
                </a:lnTo>
                <a:lnTo>
                  <a:pt x="0" y="6633591"/>
                </a:lnTo>
                <a:lnTo>
                  <a:pt x="0" y="0"/>
                </a:lnTo>
                <a:close/>
              </a:path>
            </a:pathLst>
          </a:custGeom>
          <a:blipFill>
            <a:blip r:embed="rId5">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8544966" y="3496494"/>
            <a:ext cx="963930" cy="34386"/>
          </a:xfrm>
          <a:custGeom>
            <a:avLst/>
            <a:gdLst/>
            <a:ahLst/>
            <a:cxnLst/>
            <a:rect l="l" t="t" r="r" b="b"/>
            <a:pathLst>
              <a:path w="963930" h="34386">
                <a:moveTo>
                  <a:pt x="0" y="0"/>
                </a:moveTo>
                <a:lnTo>
                  <a:pt x="963930" y="0"/>
                </a:lnTo>
                <a:lnTo>
                  <a:pt x="963930" y="34386"/>
                </a:lnTo>
                <a:lnTo>
                  <a:pt x="0" y="3438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925246" y="3203822"/>
            <a:ext cx="619792" cy="619792"/>
          </a:xfrm>
          <a:custGeom>
            <a:avLst/>
            <a:gdLst/>
            <a:ahLst/>
            <a:cxnLst/>
            <a:rect l="l" t="t" r="r" b="b"/>
            <a:pathLst>
              <a:path w="619792" h="619792">
                <a:moveTo>
                  <a:pt x="0" y="0"/>
                </a:moveTo>
                <a:lnTo>
                  <a:pt x="619792" y="0"/>
                </a:lnTo>
                <a:lnTo>
                  <a:pt x="619792" y="619792"/>
                </a:lnTo>
                <a:lnTo>
                  <a:pt x="0" y="61979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TextBox 12"/>
          <p:cNvSpPr txBox="1"/>
          <p:nvPr/>
        </p:nvSpPr>
        <p:spPr>
          <a:xfrm>
            <a:off x="9841469" y="3157865"/>
            <a:ext cx="3260259" cy="476671"/>
          </a:xfrm>
          <a:prstGeom prst="rect">
            <a:avLst/>
          </a:prstGeom>
        </p:spPr>
        <p:txBody>
          <a:bodyPr lIns="0" tIns="0" rIns="0" bIns="0" rtlCol="0" anchor="t">
            <a:spAutoFit/>
          </a:bodyPr>
          <a:lstStyle/>
          <a:p>
            <a:pPr algn="l">
              <a:lnSpc>
                <a:spcPts val="3746"/>
              </a:lnSpc>
            </a:pPr>
            <a:r>
              <a:rPr lang="en-US" sz="3000">
                <a:solidFill>
                  <a:srgbClr val="B380FF"/>
                </a:solidFill>
                <a:latin typeface="Arimo"/>
                <a:ea typeface="Arimo"/>
                <a:cs typeface="Arimo"/>
                <a:sym typeface="Arimo"/>
              </a:rPr>
              <a:t>Nhận diện cử chỉ</a:t>
            </a:r>
          </a:p>
        </p:txBody>
      </p:sp>
      <p:sp>
        <p:nvSpPr>
          <p:cNvPr id="13" name="TextBox 13"/>
          <p:cNvSpPr txBox="1"/>
          <p:nvPr/>
        </p:nvSpPr>
        <p:spPr>
          <a:xfrm>
            <a:off x="9841469" y="3610600"/>
            <a:ext cx="7391132" cy="954517"/>
          </a:xfrm>
          <a:prstGeom prst="rect">
            <a:avLst/>
          </a:prstGeom>
        </p:spPr>
        <p:txBody>
          <a:bodyPr lIns="0" tIns="0" rIns="0" bIns="0" rtlCol="0" anchor="t">
            <a:spAutoFit/>
          </a:bodyPr>
          <a:lstStyle/>
          <a:p>
            <a:pPr algn="l">
              <a:lnSpc>
                <a:spcPts val="3839"/>
              </a:lnSpc>
            </a:pPr>
            <a:r>
              <a:rPr lang="en-US" sz="2400">
                <a:solidFill>
                  <a:srgbClr val="E0D6DE"/>
                </a:solidFill>
                <a:latin typeface="Arimo"/>
                <a:ea typeface="Arimo"/>
                <a:cs typeface="Arimo"/>
                <a:sym typeface="Arimo"/>
              </a:rPr>
              <a:t>Sử dụng OpenCV và Mediapipe để phát hiện và theo dõi chuyển động của tay.</a:t>
            </a:r>
          </a:p>
        </p:txBody>
      </p:sp>
      <p:sp>
        <p:nvSpPr>
          <p:cNvPr id="14" name="Freeform 14"/>
          <p:cNvSpPr/>
          <p:nvPr/>
        </p:nvSpPr>
        <p:spPr>
          <a:xfrm>
            <a:off x="8544966" y="5799460"/>
            <a:ext cx="963930" cy="34386"/>
          </a:xfrm>
          <a:custGeom>
            <a:avLst/>
            <a:gdLst/>
            <a:ahLst/>
            <a:cxnLst/>
            <a:rect l="l" t="t" r="r" b="b"/>
            <a:pathLst>
              <a:path w="963930" h="34386">
                <a:moveTo>
                  <a:pt x="0" y="0"/>
                </a:moveTo>
                <a:lnTo>
                  <a:pt x="963930" y="0"/>
                </a:lnTo>
                <a:lnTo>
                  <a:pt x="963930" y="34386"/>
                </a:lnTo>
                <a:lnTo>
                  <a:pt x="0" y="3438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Freeform 15"/>
          <p:cNvSpPr/>
          <p:nvPr/>
        </p:nvSpPr>
        <p:spPr>
          <a:xfrm>
            <a:off x="7925246" y="5506790"/>
            <a:ext cx="619792" cy="619792"/>
          </a:xfrm>
          <a:custGeom>
            <a:avLst/>
            <a:gdLst/>
            <a:ahLst/>
            <a:cxnLst/>
            <a:rect l="l" t="t" r="r" b="b"/>
            <a:pathLst>
              <a:path w="619792" h="619792">
                <a:moveTo>
                  <a:pt x="0" y="0"/>
                </a:moveTo>
                <a:lnTo>
                  <a:pt x="619792" y="0"/>
                </a:lnTo>
                <a:lnTo>
                  <a:pt x="619792" y="619792"/>
                </a:lnTo>
                <a:lnTo>
                  <a:pt x="0" y="61979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6" name="TextBox 16"/>
          <p:cNvSpPr txBox="1"/>
          <p:nvPr/>
        </p:nvSpPr>
        <p:spPr>
          <a:xfrm>
            <a:off x="7955509" y="5629518"/>
            <a:ext cx="485795" cy="416084"/>
          </a:xfrm>
          <a:prstGeom prst="rect">
            <a:avLst/>
          </a:prstGeom>
        </p:spPr>
        <p:txBody>
          <a:bodyPr lIns="0" tIns="0" rIns="0" bIns="0" rtlCol="0" anchor="t">
            <a:spAutoFit/>
          </a:bodyPr>
          <a:lstStyle/>
          <a:p>
            <a:pPr algn="ctr">
              <a:lnSpc>
                <a:spcPts val="3256"/>
              </a:lnSpc>
            </a:pPr>
            <a:r>
              <a:rPr lang="en-US" sz="3256">
                <a:solidFill>
                  <a:srgbClr val="B380FF"/>
                </a:solidFill>
                <a:latin typeface="Arimo"/>
                <a:ea typeface="Arimo"/>
                <a:cs typeface="Arimo"/>
                <a:sym typeface="Arimo"/>
              </a:rPr>
              <a:t>2</a:t>
            </a:r>
          </a:p>
        </p:txBody>
      </p:sp>
      <p:sp>
        <p:nvSpPr>
          <p:cNvPr id="17" name="TextBox 17"/>
          <p:cNvSpPr txBox="1"/>
          <p:nvPr/>
        </p:nvSpPr>
        <p:spPr>
          <a:xfrm>
            <a:off x="9841469" y="5460831"/>
            <a:ext cx="3260259" cy="476671"/>
          </a:xfrm>
          <a:prstGeom prst="rect">
            <a:avLst/>
          </a:prstGeom>
        </p:spPr>
        <p:txBody>
          <a:bodyPr lIns="0" tIns="0" rIns="0" bIns="0" rtlCol="0" anchor="t">
            <a:spAutoFit/>
          </a:bodyPr>
          <a:lstStyle/>
          <a:p>
            <a:pPr algn="l">
              <a:lnSpc>
                <a:spcPts val="3746"/>
              </a:lnSpc>
            </a:pPr>
            <a:r>
              <a:rPr lang="en-US" sz="3000">
                <a:solidFill>
                  <a:srgbClr val="B380FF"/>
                </a:solidFill>
                <a:latin typeface="Arimo"/>
                <a:ea typeface="Arimo"/>
                <a:cs typeface="Arimo"/>
                <a:sym typeface="Arimo"/>
              </a:rPr>
              <a:t>Kết nối Arduino</a:t>
            </a:r>
          </a:p>
        </p:txBody>
      </p:sp>
      <p:sp>
        <p:nvSpPr>
          <p:cNvPr id="18" name="TextBox 18"/>
          <p:cNvSpPr txBox="1"/>
          <p:nvPr/>
        </p:nvSpPr>
        <p:spPr>
          <a:xfrm>
            <a:off x="9841469" y="5913566"/>
            <a:ext cx="7391132" cy="954517"/>
          </a:xfrm>
          <a:prstGeom prst="rect">
            <a:avLst/>
          </a:prstGeom>
        </p:spPr>
        <p:txBody>
          <a:bodyPr lIns="0" tIns="0" rIns="0" bIns="0" rtlCol="0" anchor="t">
            <a:spAutoFit/>
          </a:bodyPr>
          <a:lstStyle/>
          <a:p>
            <a:pPr algn="l">
              <a:lnSpc>
                <a:spcPts val="3839"/>
              </a:lnSpc>
            </a:pPr>
            <a:r>
              <a:rPr lang="en-US" sz="2400">
                <a:solidFill>
                  <a:srgbClr val="E0D6DE"/>
                </a:solidFill>
                <a:latin typeface="Arimo"/>
                <a:ea typeface="Arimo"/>
                <a:cs typeface="Arimo"/>
                <a:sym typeface="Arimo"/>
              </a:rPr>
              <a:t>Sử dụng PyFirmata để kết nối và điều khiển đèn thông qua mạch Arduino.</a:t>
            </a:r>
          </a:p>
        </p:txBody>
      </p:sp>
      <p:sp>
        <p:nvSpPr>
          <p:cNvPr id="19" name="Freeform 19"/>
          <p:cNvSpPr/>
          <p:nvPr/>
        </p:nvSpPr>
        <p:spPr>
          <a:xfrm>
            <a:off x="8544966" y="8102426"/>
            <a:ext cx="963930" cy="34386"/>
          </a:xfrm>
          <a:custGeom>
            <a:avLst/>
            <a:gdLst/>
            <a:ahLst/>
            <a:cxnLst/>
            <a:rect l="l" t="t" r="r" b="b"/>
            <a:pathLst>
              <a:path w="963930" h="34386">
                <a:moveTo>
                  <a:pt x="0" y="0"/>
                </a:moveTo>
                <a:lnTo>
                  <a:pt x="963930" y="0"/>
                </a:lnTo>
                <a:lnTo>
                  <a:pt x="963930" y="34386"/>
                </a:lnTo>
                <a:lnTo>
                  <a:pt x="0" y="3438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0" name="Freeform 20"/>
          <p:cNvSpPr/>
          <p:nvPr/>
        </p:nvSpPr>
        <p:spPr>
          <a:xfrm>
            <a:off x="7925246" y="7809756"/>
            <a:ext cx="619792" cy="619792"/>
          </a:xfrm>
          <a:custGeom>
            <a:avLst/>
            <a:gdLst/>
            <a:ahLst/>
            <a:cxnLst/>
            <a:rect l="l" t="t" r="r" b="b"/>
            <a:pathLst>
              <a:path w="619792" h="619792">
                <a:moveTo>
                  <a:pt x="0" y="0"/>
                </a:moveTo>
                <a:lnTo>
                  <a:pt x="619792" y="0"/>
                </a:lnTo>
                <a:lnTo>
                  <a:pt x="619792" y="619792"/>
                </a:lnTo>
                <a:lnTo>
                  <a:pt x="0" y="61979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1" name="TextBox 21"/>
          <p:cNvSpPr txBox="1"/>
          <p:nvPr/>
        </p:nvSpPr>
        <p:spPr>
          <a:xfrm>
            <a:off x="8104287" y="7936260"/>
            <a:ext cx="73254" cy="245506"/>
          </a:xfrm>
          <a:prstGeom prst="rect">
            <a:avLst/>
          </a:prstGeom>
        </p:spPr>
        <p:txBody>
          <a:bodyPr lIns="0" tIns="0" rIns="0" bIns="0" rtlCol="0" anchor="t">
            <a:spAutoFit/>
          </a:bodyPr>
          <a:lstStyle/>
          <a:p>
            <a:pPr algn="ctr">
              <a:lnSpc>
                <a:spcPts val="3256"/>
              </a:lnSpc>
            </a:pPr>
            <a:r>
              <a:rPr lang="en-US" sz="3256">
                <a:solidFill>
                  <a:srgbClr val="B380FF"/>
                </a:solidFill>
                <a:latin typeface="Arimo"/>
                <a:ea typeface="Arimo"/>
                <a:cs typeface="Arimo"/>
                <a:sym typeface="Arimo"/>
              </a:rPr>
              <a:t>3</a:t>
            </a:r>
          </a:p>
        </p:txBody>
      </p:sp>
      <p:sp>
        <p:nvSpPr>
          <p:cNvPr id="22" name="TextBox 22"/>
          <p:cNvSpPr txBox="1"/>
          <p:nvPr/>
        </p:nvSpPr>
        <p:spPr>
          <a:xfrm>
            <a:off x="9841469" y="7763798"/>
            <a:ext cx="4327575" cy="476671"/>
          </a:xfrm>
          <a:prstGeom prst="rect">
            <a:avLst/>
          </a:prstGeom>
        </p:spPr>
        <p:txBody>
          <a:bodyPr lIns="0" tIns="0" rIns="0" bIns="0" rtlCol="0" anchor="t">
            <a:spAutoFit/>
          </a:bodyPr>
          <a:lstStyle/>
          <a:p>
            <a:pPr algn="l">
              <a:lnSpc>
                <a:spcPts val="3746"/>
              </a:lnSpc>
            </a:pPr>
            <a:r>
              <a:rPr lang="en-US" sz="3000">
                <a:solidFill>
                  <a:srgbClr val="B380FF"/>
                </a:solidFill>
                <a:latin typeface="Arimo"/>
                <a:ea typeface="Arimo"/>
                <a:cs typeface="Arimo"/>
                <a:sym typeface="Arimo"/>
              </a:rPr>
              <a:t>Xử lý và logic điều khiển</a:t>
            </a:r>
          </a:p>
        </p:txBody>
      </p:sp>
      <p:sp>
        <p:nvSpPr>
          <p:cNvPr id="23" name="TextBox 23"/>
          <p:cNvSpPr txBox="1"/>
          <p:nvPr/>
        </p:nvSpPr>
        <p:spPr>
          <a:xfrm>
            <a:off x="9841469" y="8216532"/>
            <a:ext cx="7391132" cy="954517"/>
          </a:xfrm>
          <a:prstGeom prst="rect">
            <a:avLst/>
          </a:prstGeom>
        </p:spPr>
        <p:txBody>
          <a:bodyPr lIns="0" tIns="0" rIns="0" bIns="0" rtlCol="0" anchor="t">
            <a:spAutoFit/>
          </a:bodyPr>
          <a:lstStyle/>
          <a:p>
            <a:pPr algn="l">
              <a:lnSpc>
                <a:spcPts val="3839"/>
              </a:lnSpc>
            </a:pPr>
            <a:r>
              <a:rPr lang="en-US" sz="2400">
                <a:solidFill>
                  <a:srgbClr val="E0D6DE"/>
                </a:solidFill>
                <a:latin typeface="Arimo"/>
                <a:ea typeface="Arimo"/>
                <a:cs typeface="Arimo"/>
                <a:sym typeface="Arimo"/>
              </a:rPr>
              <a:t>Phát triển thuật toán xử lý dữ liệu cử chỉ và logic điều khiển đèn.</a:t>
            </a:r>
          </a:p>
        </p:txBody>
      </p:sp>
      <p:sp>
        <p:nvSpPr>
          <p:cNvPr id="24" name="TextBox 24"/>
          <p:cNvSpPr txBox="1"/>
          <p:nvPr/>
        </p:nvSpPr>
        <p:spPr>
          <a:xfrm>
            <a:off x="7975094" y="3291215"/>
            <a:ext cx="485795" cy="416084"/>
          </a:xfrm>
          <a:prstGeom prst="rect">
            <a:avLst/>
          </a:prstGeom>
        </p:spPr>
        <p:txBody>
          <a:bodyPr lIns="0" tIns="0" rIns="0" bIns="0" rtlCol="0" anchor="t">
            <a:spAutoFit/>
          </a:bodyPr>
          <a:lstStyle/>
          <a:p>
            <a:pPr algn="ctr">
              <a:lnSpc>
                <a:spcPts val="3256"/>
              </a:lnSpc>
            </a:pPr>
            <a:r>
              <a:rPr lang="en-US" sz="3256">
                <a:solidFill>
                  <a:srgbClr val="B380FF"/>
                </a:solidFill>
                <a:latin typeface="Arimo"/>
                <a:ea typeface="Arimo"/>
                <a:cs typeface="Arimo"/>
                <a:sym typeface="Arimo"/>
              </a:rPr>
              <a:t>1</a:t>
            </a:r>
          </a:p>
        </p:txBody>
      </p:sp>
      <p:pic>
        <p:nvPicPr>
          <p:cNvPr id="1026" name="Picture 2" descr="Làm Thế Nào Để Chọn Được Thiết Bị Điều Khiển Nhà Thông Minh | Tin tức ..."/>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400" y="2685603"/>
            <a:ext cx="6175351" cy="4915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60270" y="3285427"/>
            <a:ext cx="18288000" cy="2340429"/>
            <a:chOff x="0" y="0"/>
            <a:chExt cx="24384000" cy="3120572"/>
          </a:xfrm>
        </p:grpSpPr>
        <p:sp>
          <p:nvSpPr>
            <p:cNvPr id="5" name="Freeform 5" descr="preencoded.png"/>
            <p:cNvSpPr/>
            <p:nvPr/>
          </p:nvSpPr>
          <p:spPr>
            <a:xfrm>
              <a:off x="0" y="0"/>
              <a:ext cx="24384000" cy="3120517"/>
            </a:xfrm>
            <a:custGeom>
              <a:avLst/>
              <a:gdLst/>
              <a:ahLst/>
              <a:cxnLst/>
              <a:rect l="l" t="t" r="r" b="b"/>
              <a:pathLst>
                <a:path w="24384000" h="3120517">
                  <a:moveTo>
                    <a:pt x="0" y="0"/>
                  </a:moveTo>
                  <a:lnTo>
                    <a:pt x="24384000" y="0"/>
                  </a:lnTo>
                  <a:lnTo>
                    <a:pt x="24384000" y="3120517"/>
                  </a:lnTo>
                  <a:lnTo>
                    <a:pt x="0" y="3120517"/>
                  </a:lnTo>
                  <a:lnTo>
                    <a:pt x="0" y="0"/>
                  </a:lnTo>
                  <a:close/>
                </a:path>
              </a:pathLst>
            </a:custGeom>
            <a:blipFill>
              <a:blip r:embed="rId3"/>
              <a:stretch>
                <a:fillRect t="-536055" b="-536057"/>
              </a:stretch>
            </a:blipFill>
          </p:spPr>
        </p:sp>
      </p:grpSp>
      <p:sp>
        <p:nvSpPr>
          <p:cNvPr id="6" name="TextBox 6"/>
          <p:cNvSpPr txBox="1"/>
          <p:nvPr/>
        </p:nvSpPr>
        <p:spPr>
          <a:xfrm>
            <a:off x="3485500" y="4013124"/>
            <a:ext cx="11317000" cy="828650"/>
          </a:xfrm>
          <a:prstGeom prst="rect">
            <a:avLst/>
          </a:prstGeom>
        </p:spPr>
        <p:txBody>
          <a:bodyPr lIns="0" tIns="0" rIns="0" bIns="0" rtlCol="0" anchor="t">
            <a:spAutoFit/>
          </a:bodyPr>
          <a:lstStyle/>
          <a:p>
            <a:pPr algn="l">
              <a:lnSpc>
                <a:spcPts val="6388"/>
              </a:lnSpc>
            </a:pPr>
            <a:r>
              <a:rPr lang="en-US" sz="5323">
                <a:solidFill>
                  <a:srgbClr val="FFFFFF"/>
                </a:solidFill>
                <a:latin typeface="Arimo"/>
                <a:ea typeface="Arimo"/>
                <a:cs typeface="Arimo"/>
                <a:sym typeface="Arimo"/>
              </a:rPr>
              <a:t>Nguyên lý hoạt động của dự án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611959" y="294710"/>
            <a:ext cx="10004180" cy="1676400"/>
          </a:xfrm>
          <a:prstGeom prst="rect">
            <a:avLst/>
          </a:prstGeom>
        </p:spPr>
        <p:txBody>
          <a:bodyPr lIns="0" tIns="0" rIns="0" bIns="0" rtlCol="0" anchor="t">
            <a:spAutoFit/>
          </a:bodyPr>
          <a:lstStyle/>
          <a:p>
            <a:pPr algn="l">
              <a:lnSpc>
                <a:spcPts val="6419"/>
              </a:lnSpc>
            </a:pPr>
            <a:r>
              <a:rPr lang="en-US" sz="5348" spc="48">
                <a:solidFill>
                  <a:srgbClr val="B380FF"/>
                </a:solidFill>
                <a:latin typeface="Arimo"/>
                <a:ea typeface="Arimo"/>
                <a:cs typeface="Arimo"/>
                <a:sym typeface="Arimo"/>
              </a:rPr>
              <a:t>Nguyên lý hoạt động của đoạn </a:t>
            </a:r>
          </a:p>
          <a:p>
            <a:pPr algn="l">
              <a:lnSpc>
                <a:spcPts val="6419"/>
              </a:lnSpc>
            </a:pPr>
            <a:r>
              <a:rPr lang="en-US" sz="5348" spc="48">
                <a:solidFill>
                  <a:srgbClr val="B380FF"/>
                </a:solidFill>
                <a:latin typeface="Arimo"/>
                <a:ea typeface="Arimo"/>
                <a:cs typeface="Arimo"/>
                <a:sym typeface="Arimo"/>
              </a:rPr>
              <a:t>code</a:t>
            </a:r>
          </a:p>
        </p:txBody>
      </p:sp>
      <p:grpSp>
        <p:nvGrpSpPr>
          <p:cNvPr id="5" name="Group 5"/>
          <p:cNvGrpSpPr/>
          <p:nvPr/>
        </p:nvGrpSpPr>
        <p:grpSpPr>
          <a:xfrm>
            <a:off x="11430000" y="0"/>
            <a:ext cx="6858000" cy="10287000"/>
            <a:chOff x="0" y="0"/>
            <a:chExt cx="9144000" cy="13716000"/>
          </a:xfrm>
        </p:grpSpPr>
        <p:sp>
          <p:nvSpPr>
            <p:cNvPr id="6" name="Freeform 6"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grpSp>
        <p:nvGrpSpPr>
          <p:cNvPr id="7" name="Group 7"/>
          <p:cNvGrpSpPr/>
          <p:nvPr/>
        </p:nvGrpSpPr>
        <p:grpSpPr>
          <a:xfrm>
            <a:off x="11976859" y="3357193"/>
            <a:ext cx="5764283" cy="3249419"/>
            <a:chOff x="0" y="0"/>
            <a:chExt cx="7685711" cy="4332559"/>
          </a:xfrm>
        </p:grpSpPr>
        <p:sp>
          <p:nvSpPr>
            <p:cNvPr id="8" name="Freeform 8" descr="preencoded.png"/>
            <p:cNvSpPr/>
            <p:nvPr/>
          </p:nvSpPr>
          <p:spPr>
            <a:xfrm>
              <a:off x="0" y="0"/>
              <a:ext cx="7685659" cy="4332605"/>
            </a:xfrm>
            <a:custGeom>
              <a:avLst/>
              <a:gdLst/>
              <a:ahLst/>
              <a:cxnLst/>
              <a:rect l="l" t="t" r="r" b="b"/>
              <a:pathLst>
                <a:path w="7685659" h="4332605">
                  <a:moveTo>
                    <a:pt x="0" y="0"/>
                  </a:moveTo>
                  <a:lnTo>
                    <a:pt x="7685659" y="0"/>
                  </a:lnTo>
                  <a:lnTo>
                    <a:pt x="7685659" y="4332605"/>
                  </a:lnTo>
                  <a:lnTo>
                    <a:pt x="0" y="4332605"/>
                  </a:lnTo>
                  <a:lnTo>
                    <a:pt x="0" y="0"/>
                  </a:lnTo>
                  <a:close/>
                </a:path>
              </a:pathLst>
            </a:custGeom>
            <a:blipFill>
              <a:blip r:embed="rId4"/>
              <a:stretch>
                <a:fillRect l="-47" r="-48" b="1"/>
              </a:stretch>
            </a:blipFill>
          </p:spPr>
        </p:sp>
      </p:grpSp>
      <p:sp>
        <p:nvSpPr>
          <p:cNvPr id="9" name="TextBox 9"/>
          <p:cNvSpPr txBox="1"/>
          <p:nvPr/>
        </p:nvSpPr>
        <p:spPr>
          <a:xfrm>
            <a:off x="2726386" y="2533085"/>
            <a:ext cx="3583960"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Thiết lập môi trường</a:t>
            </a:r>
          </a:p>
        </p:txBody>
      </p:sp>
      <p:sp>
        <p:nvSpPr>
          <p:cNvPr id="10" name="TextBox 10"/>
          <p:cNvSpPr txBox="1"/>
          <p:nvPr/>
        </p:nvSpPr>
        <p:spPr>
          <a:xfrm>
            <a:off x="2726386" y="3024724"/>
            <a:ext cx="8233797" cy="1441078"/>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Khai báo các thư viện cần thiết như OpenCV, Mediapipe, PyFirmata để xử lý hình ảnh, nhận diện cử chỉ tay là giao tiếp với Arduino. Sau đó sẽ kết nối với Arduino.</a:t>
            </a:r>
          </a:p>
        </p:txBody>
      </p:sp>
      <p:sp>
        <p:nvSpPr>
          <p:cNvPr id="11" name="TextBox 11"/>
          <p:cNvSpPr txBox="1"/>
          <p:nvPr/>
        </p:nvSpPr>
        <p:spPr>
          <a:xfrm>
            <a:off x="2726386" y="4994149"/>
            <a:ext cx="3583960"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Cấu hình Camera</a:t>
            </a:r>
          </a:p>
        </p:txBody>
      </p:sp>
      <p:sp>
        <p:nvSpPr>
          <p:cNvPr id="12" name="TextBox 12"/>
          <p:cNvSpPr txBox="1"/>
          <p:nvPr/>
        </p:nvSpPr>
        <p:spPr>
          <a:xfrm>
            <a:off x="2726386" y="5487753"/>
            <a:ext cx="8138547" cy="1441078"/>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Thiết lập thông số của Camera: đặt kích thước, độ sáng, độ </a:t>
            </a:r>
          </a:p>
          <a:p>
            <a:pPr algn="just">
              <a:lnSpc>
                <a:spcPts val="3832"/>
              </a:lnSpc>
            </a:pPr>
            <a:r>
              <a:rPr lang="en-US" sz="2400">
                <a:solidFill>
                  <a:srgbClr val="E0D6DE"/>
                </a:solidFill>
                <a:latin typeface="Arimo"/>
                <a:ea typeface="Arimo"/>
                <a:cs typeface="Arimo"/>
                <a:sym typeface="Arimo"/>
              </a:rPr>
              <a:t>tương phản, độ bão hòa để tối ưu hóa việc nhận diện cử chỉ</a:t>
            </a:r>
          </a:p>
          <a:p>
            <a:pPr algn="just">
              <a:lnSpc>
                <a:spcPts val="3832"/>
              </a:lnSpc>
            </a:pPr>
            <a:r>
              <a:rPr lang="en-US" sz="2400">
                <a:solidFill>
                  <a:srgbClr val="E0D6DE"/>
                </a:solidFill>
                <a:latin typeface="Arimo"/>
                <a:ea typeface="Arimo"/>
                <a:cs typeface="Arimo"/>
                <a:sym typeface="Arimo"/>
              </a:rPr>
              <a:t>tay.</a:t>
            </a:r>
          </a:p>
        </p:txBody>
      </p:sp>
      <p:sp>
        <p:nvSpPr>
          <p:cNvPr id="13" name="TextBox 13"/>
          <p:cNvSpPr txBox="1"/>
          <p:nvPr/>
        </p:nvSpPr>
        <p:spPr>
          <a:xfrm>
            <a:off x="2726386" y="7454458"/>
            <a:ext cx="4451011"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Khởi tạo lớp nhận diện tay</a:t>
            </a:r>
          </a:p>
        </p:txBody>
      </p:sp>
      <p:sp>
        <p:nvSpPr>
          <p:cNvPr id="14" name="TextBox 14"/>
          <p:cNvSpPr txBox="1"/>
          <p:nvPr/>
        </p:nvSpPr>
        <p:spPr>
          <a:xfrm>
            <a:off x="2726386" y="7948062"/>
            <a:ext cx="8138547" cy="1441078"/>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Tạo lớp handDetector với các tham số như: số lượng bàn tay tối đa, độ phức tạp của mô hình, độ tin cậy và theo dõi cử chỉ tay.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1490270" y="0"/>
            <a:ext cx="6858000" cy="10287000"/>
            <a:chOff x="0" y="0"/>
            <a:chExt cx="9144000" cy="13716000"/>
          </a:xfrm>
        </p:grpSpPr>
        <p:sp>
          <p:nvSpPr>
            <p:cNvPr id="5" name="Freeform 5"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grpSp>
        <p:nvGrpSpPr>
          <p:cNvPr id="6" name="Group 6"/>
          <p:cNvGrpSpPr/>
          <p:nvPr/>
        </p:nvGrpSpPr>
        <p:grpSpPr>
          <a:xfrm>
            <a:off x="12079876" y="3294276"/>
            <a:ext cx="5678788" cy="4544119"/>
            <a:chOff x="0" y="0"/>
            <a:chExt cx="7571717" cy="6058825"/>
          </a:xfrm>
        </p:grpSpPr>
        <p:sp>
          <p:nvSpPr>
            <p:cNvPr id="7" name="Freeform 7" descr="Phát hiện cử chỉ cơ thể bằng mediapipe - THỊ GIÁC MÁY TÍNH"/>
            <p:cNvSpPr/>
            <p:nvPr/>
          </p:nvSpPr>
          <p:spPr>
            <a:xfrm>
              <a:off x="0" y="0"/>
              <a:ext cx="7571740" cy="6058789"/>
            </a:xfrm>
            <a:custGeom>
              <a:avLst/>
              <a:gdLst/>
              <a:ahLst/>
              <a:cxnLst/>
              <a:rect l="l" t="t" r="r" b="b"/>
              <a:pathLst>
                <a:path w="7571740" h="6058789">
                  <a:moveTo>
                    <a:pt x="0" y="0"/>
                  </a:moveTo>
                  <a:lnTo>
                    <a:pt x="7571740" y="0"/>
                  </a:lnTo>
                  <a:lnTo>
                    <a:pt x="7571740" y="6058789"/>
                  </a:lnTo>
                  <a:lnTo>
                    <a:pt x="0" y="6058789"/>
                  </a:lnTo>
                  <a:lnTo>
                    <a:pt x="0" y="0"/>
                  </a:lnTo>
                  <a:close/>
                </a:path>
              </a:pathLst>
            </a:custGeom>
            <a:blipFill>
              <a:blip r:embed="rId4"/>
              <a:stretch>
                <a:fillRect l="-3346" r="-3345"/>
              </a:stretch>
            </a:blipFill>
          </p:spPr>
        </p:sp>
      </p:grpSp>
      <p:sp>
        <p:nvSpPr>
          <p:cNvPr id="8" name="TextBox 8"/>
          <p:cNvSpPr txBox="1"/>
          <p:nvPr/>
        </p:nvSpPr>
        <p:spPr>
          <a:xfrm>
            <a:off x="717713" y="350106"/>
            <a:ext cx="10192524" cy="1869541"/>
          </a:xfrm>
          <a:prstGeom prst="rect">
            <a:avLst/>
          </a:prstGeom>
        </p:spPr>
        <p:txBody>
          <a:bodyPr lIns="0" tIns="0" rIns="0" bIns="0" rtlCol="0" anchor="t">
            <a:spAutoFit/>
          </a:bodyPr>
          <a:lstStyle/>
          <a:p>
            <a:pPr algn="l">
              <a:lnSpc>
                <a:spcPts val="7412"/>
              </a:lnSpc>
            </a:pPr>
            <a:r>
              <a:rPr lang="en-US" sz="5931" spc="54">
                <a:solidFill>
                  <a:srgbClr val="B380FF"/>
                </a:solidFill>
                <a:latin typeface="TT Rounds Condensed"/>
                <a:ea typeface="TT Rounds Condensed"/>
                <a:cs typeface="TT Rounds Condensed"/>
                <a:sym typeface="TT Rounds Condensed"/>
              </a:rPr>
              <a:t>Nguyên lý hoạt động của đoạn </a:t>
            </a:r>
          </a:p>
          <a:p>
            <a:pPr algn="l">
              <a:lnSpc>
                <a:spcPts val="7412"/>
              </a:lnSpc>
            </a:pPr>
            <a:r>
              <a:rPr lang="en-US" sz="5931" spc="54">
                <a:solidFill>
                  <a:srgbClr val="B380FF"/>
                </a:solidFill>
                <a:latin typeface="TT Rounds Condensed"/>
                <a:ea typeface="TT Rounds Condensed"/>
                <a:cs typeface="TT Rounds Condensed"/>
                <a:sym typeface="TT Rounds Condensed"/>
              </a:rPr>
              <a:t>code</a:t>
            </a:r>
          </a:p>
          <a:p>
            <a:pPr algn="l">
              <a:lnSpc>
                <a:spcPts val="7412"/>
              </a:lnSpc>
            </a:pPr>
            <a:endParaRPr lang="en-US" sz="5931" spc="54">
              <a:solidFill>
                <a:srgbClr val="B380FF"/>
              </a:solidFill>
              <a:latin typeface="TT Rounds Condensed"/>
              <a:ea typeface="TT Rounds Condensed"/>
              <a:cs typeface="TT Rounds Condensed"/>
              <a:sym typeface="TT Rounds Condensed"/>
            </a:endParaRPr>
          </a:p>
        </p:txBody>
      </p:sp>
      <p:sp>
        <p:nvSpPr>
          <p:cNvPr id="9" name="TextBox 9"/>
          <p:cNvSpPr txBox="1"/>
          <p:nvPr/>
        </p:nvSpPr>
        <p:spPr>
          <a:xfrm>
            <a:off x="2490693" y="2524447"/>
            <a:ext cx="5607619"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Nhận diện vào theo dõi cử chỉ tay</a:t>
            </a:r>
          </a:p>
        </p:txBody>
      </p:sp>
      <p:sp>
        <p:nvSpPr>
          <p:cNvPr id="10" name="TextBox 10"/>
          <p:cNvSpPr txBox="1"/>
          <p:nvPr/>
        </p:nvSpPr>
        <p:spPr>
          <a:xfrm>
            <a:off x="2490693" y="3094251"/>
            <a:ext cx="8084119" cy="1926853"/>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Tìm bàn tay trong khung hình: sẽ chuyển đổi BGR sang RGB và sử dụng Mediapipe để phát hiện các điểm mốc trên bàn tay. Sau đó sẽ lưu vị trí các điểm mốc vào danh sách để sử dụng cho viện nhận diện.</a:t>
            </a:r>
          </a:p>
        </p:txBody>
      </p:sp>
      <p:sp>
        <p:nvSpPr>
          <p:cNvPr id="11" name="TextBox 11"/>
          <p:cNvSpPr txBox="1"/>
          <p:nvPr/>
        </p:nvSpPr>
        <p:spPr>
          <a:xfrm>
            <a:off x="2490693" y="5504178"/>
            <a:ext cx="5852547"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Điều khiển đèn dựa trên cử chỉ tay</a:t>
            </a:r>
          </a:p>
        </p:txBody>
      </p:sp>
      <p:sp>
        <p:nvSpPr>
          <p:cNvPr id="12" name="TextBox 12"/>
          <p:cNvSpPr txBox="1"/>
          <p:nvPr/>
        </p:nvSpPr>
        <p:spPr>
          <a:xfrm>
            <a:off x="2490693" y="6180201"/>
            <a:ext cx="8084119" cy="1441078"/>
          </a:xfrm>
          <a:prstGeom prst="rect">
            <a:avLst/>
          </a:prstGeom>
        </p:spPr>
        <p:txBody>
          <a:bodyPr lIns="0" tIns="0" rIns="0" bIns="0" rtlCol="0" anchor="t">
            <a:spAutoFit/>
          </a:bodyPr>
          <a:lstStyle/>
          <a:p>
            <a:pPr algn="just">
              <a:lnSpc>
                <a:spcPts val="3832"/>
              </a:lnSpc>
            </a:pPr>
            <a:r>
              <a:rPr lang="en-US" sz="2400">
                <a:solidFill>
                  <a:srgbClr val="E0D6DE"/>
                </a:solidFill>
                <a:latin typeface="Arimo"/>
                <a:ea typeface="Arimo"/>
                <a:cs typeface="Arimo"/>
                <a:sym typeface="Arimo"/>
              </a:rPr>
              <a:t>Theo dõi vị trí của đầu ngón tay trỏ để xác định xem nó có </a:t>
            </a:r>
          </a:p>
          <a:p>
            <a:pPr algn="just">
              <a:lnSpc>
                <a:spcPts val="3832"/>
              </a:lnSpc>
            </a:pPr>
            <a:r>
              <a:rPr lang="en-US" sz="2400">
                <a:solidFill>
                  <a:srgbClr val="E0D6DE"/>
                </a:solidFill>
                <a:latin typeface="Arimo"/>
                <a:ea typeface="Arimo"/>
                <a:cs typeface="Arimo"/>
                <a:sym typeface="Arimo"/>
              </a:rPr>
              <a:t>nằm trong vùng nhấn nút nào hay không. Tiếp theo sẽ thực </a:t>
            </a:r>
          </a:p>
          <a:p>
            <a:pPr algn="just">
              <a:lnSpc>
                <a:spcPts val="3832"/>
              </a:lnSpc>
            </a:pPr>
            <a:r>
              <a:rPr lang="en-US" sz="2400">
                <a:solidFill>
                  <a:srgbClr val="E0D6DE"/>
                </a:solidFill>
                <a:latin typeface="Arimo"/>
                <a:ea typeface="Arimo"/>
                <a:cs typeface="Arimo"/>
                <a:sym typeface="Arimo"/>
              </a:rPr>
              <a:t>hiện hành động nhấn nút tương ứng.</a:t>
            </a:r>
          </a:p>
        </p:txBody>
      </p:sp>
      <p:sp>
        <p:nvSpPr>
          <p:cNvPr id="13" name="TextBox 13"/>
          <p:cNvSpPr txBox="1"/>
          <p:nvPr/>
        </p:nvSpPr>
        <p:spPr>
          <a:xfrm>
            <a:off x="2490693" y="8143194"/>
            <a:ext cx="4260511" cy="467238"/>
          </a:xfrm>
          <a:prstGeom prst="rect">
            <a:avLst/>
          </a:prstGeom>
        </p:spPr>
        <p:txBody>
          <a:bodyPr lIns="0" tIns="0" rIns="0" bIns="0" rtlCol="0" anchor="t">
            <a:spAutoFit/>
          </a:bodyPr>
          <a:lstStyle/>
          <a:p>
            <a:pPr algn="l">
              <a:lnSpc>
                <a:spcPts val="3745"/>
              </a:lnSpc>
            </a:pPr>
            <a:r>
              <a:rPr lang="en-US" sz="3000" spc="27">
                <a:solidFill>
                  <a:srgbClr val="B380FF"/>
                </a:solidFill>
                <a:latin typeface="TT Rounds Condensed"/>
                <a:ea typeface="TT Rounds Condensed"/>
                <a:cs typeface="TT Rounds Condensed"/>
                <a:sym typeface="TT Rounds Condensed"/>
              </a:rPr>
              <a:t>Kết thúc chương trình</a:t>
            </a:r>
          </a:p>
        </p:txBody>
      </p:sp>
      <p:sp>
        <p:nvSpPr>
          <p:cNvPr id="14" name="TextBox 14"/>
          <p:cNvSpPr txBox="1"/>
          <p:nvPr/>
        </p:nvSpPr>
        <p:spPr>
          <a:xfrm>
            <a:off x="2490693" y="8732048"/>
            <a:ext cx="7179201" cy="469528"/>
          </a:xfrm>
          <a:prstGeom prst="rect">
            <a:avLst/>
          </a:prstGeom>
        </p:spPr>
        <p:txBody>
          <a:bodyPr lIns="0" tIns="0" rIns="0" bIns="0" rtlCol="0" anchor="t">
            <a:spAutoFit/>
          </a:bodyPr>
          <a:lstStyle/>
          <a:p>
            <a:pPr algn="just">
              <a:lnSpc>
                <a:spcPts val="3832"/>
              </a:lnSpc>
            </a:pPr>
            <a:r>
              <a:rPr lang="en-US" sz="2400" spc="22">
                <a:solidFill>
                  <a:srgbClr val="E0D6DE"/>
                </a:solidFill>
                <a:latin typeface="TT Rounds Condensed"/>
                <a:ea typeface="TT Rounds Condensed"/>
                <a:cs typeface="TT Rounds Condensed"/>
                <a:sym typeface="TT Rounds Condensed"/>
              </a:rPr>
              <a:t>Thoát chương trình: di chuyển ngón trỏ vào nút «EXIT».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1434</Words>
  <Application>Microsoft Office PowerPoint</Application>
  <PresentationFormat>Custom</PresentationFormat>
  <Paragraphs>190</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Arimo Bold</vt:lpstr>
      <vt:lpstr>TT Rounds Condensed</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DuAnCuocThiLanN.pptx</dc:title>
  <cp:lastModifiedBy>HUYNH HUY BINH</cp:lastModifiedBy>
  <cp:revision>2</cp:revision>
  <dcterms:created xsi:type="dcterms:W3CDTF">2006-08-16T00:00:00Z</dcterms:created>
  <dcterms:modified xsi:type="dcterms:W3CDTF">2024-07-11T08:48:20Z</dcterms:modified>
  <dc:identifier>DAGKn9_ea6g</dc:identifier>
</cp:coreProperties>
</file>